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7" r:id="rId2"/>
    <p:sldId id="259" r:id="rId3"/>
    <p:sldId id="313" r:id="rId4"/>
    <p:sldId id="316" r:id="rId5"/>
    <p:sldId id="258" r:id="rId6"/>
    <p:sldId id="260" r:id="rId7"/>
    <p:sldId id="263" r:id="rId8"/>
    <p:sldId id="264" r:id="rId9"/>
    <p:sldId id="266" r:id="rId10"/>
    <p:sldId id="311" r:id="rId11"/>
    <p:sldId id="310" r:id="rId12"/>
    <p:sldId id="267" r:id="rId13"/>
    <p:sldId id="320" r:id="rId14"/>
    <p:sldId id="321" r:id="rId15"/>
    <p:sldId id="322" r:id="rId16"/>
    <p:sldId id="327" r:id="rId17"/>
    <p:sldId id="328" r:id="rId18"/>
    <p:sldId id="331" r:id="rId19"/>
    <p:sldId id="261" r:id="rId20"/>
    <p:sldId id="333" r:id="rId21"/>
    <p:sldId id="334" r:id="rId22"/>
    <p:sldId id="335" r:id="rId23"/>
    <p:sldId id="319" r:id="rId24"/>
    <p:sldId id="332" r:id="rId25"/>
    <p:sldId id="341" r:id="rId26"/>
    <p:sldId id="344" r:id="rId27"/>
    <p:sldId id="329" r:id="rId28"/>
    <p:sldId id="262" r:id="rId29"/>
    <p:sldId id="312" r:id="rId30"/>
    <p:sldId id="314" r:id="rId31"/>
    <p:sldId id="315" r:id="rId32"/>
    <p:sldId id="317" r:id="rId33"/>
    <p:sldId id="318" r:id="rId34"/>
    <p:sldId id="323" r:id="rId35"/>
    <p:sldId id="325" r:id="rId36"/>
    <p:sldId id="324" r:id="rId37"/>
    <p:sldId id="326" r:id="rId38"/>
    <p:sldId id="343" r:id="rId39"/>
    <p:sldId id="336" r:id="rId40"/>
    <p:sldId id="339" r:id="rId41"/>
    <p:sldId id="338" r:id="rId42"/>
    <p:sldId id="33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968D9-EAAA-4B08-996C-CFCD6E7D90B5}" v="1144" dt="2024-04-26T15:49:00.700"/>
    <p1510:client id="{4C3D26C5-BF47-1B4A-BC17-F9D3D48F4C85}" v="33" dt="2024-04-26T12:54:13.231"/>
    <p1510:client id="{6BC36536-5C02-46CD-8843-A7B86667AB9C}" v="16" dt="2024-04-27T05:37:59.367"/>
    <p1510:client id="{732C2397-5E7D-47DF-8541-9E8B1D9EFF54}" v="27" dt="2024-04-26T13:15:49.392"/>
    <p1510:client id="{738F9C36-E33A-4612-8D59-176A6BA32C66}" v="57" dt="2024-04-27T05:45:02.251"/>
    <p1510:client id="{A8A9F234-F2CC-4647-A22F-8A7D9781EA6B}" v="3280" dt="2024-04-26T15:38:25.323"/>
    <p1510:client id="{EF874009-AF64-4472-9806-85FD3061AEB1}" v="150" dt="2024-04-26T13:14:49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4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3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6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等线"/>
              </a:rPr>
              <a:t>Matrix </a:t>
            </a:r>
            <a:r>
              <a:rPr lang="en-US" altLang="zh-CN" err="1">
                <a:ea typeface="等线"/>
              </a:rPr>
              <a:t>Shape</a:t>
            </a:r>
            <a:r>
              <a:rPr lang="zh-CN" altLang="en-US" err="1">
                <a:ea typeface="等线"/>
              </a:rPr>
              <a:t>（</a:t>
            </a:r>
            <a:r>
              <a:rPr lang="en-US" altLang="zh-CN" err="1">
                <a:ea typeface="等线"/>
              </a:rPr>
              <a:t>MxK</a:t>
            </a:r>
            <a:r>
              <a:rPr lang="zh-CN" altLang="en-US">
                <a:ea typeface="等线"/>
              </a:rPr>
              <a:t>）</a:t>
            </a:r>
            <a:endParaRPr lang="zh-CN">
              <a:ea typeface="等线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>
                <a:ea typeface="等线"/>
              </a:rPr>
              <a:t>M=</a:t>
            </a:r>
            <a:r>
              <a:rPr lang="en-US" altLang="zh-CN" err="1">
                <a:ea typeface="等线"/>
              </a:rPr>
              <a:t>sizeM</a:t>
            </a:r>
            <a:r>
              <a:rPr lang="en-US" altLang="zh-CN">
                <a:ea typeface="等线"/>
              </a:rPr>
              <a:t> ⇐ RLEN/32</a:t>
            </a:r>
            <a:endParaRPr lang="zh-CN">
              <a:ea typeface="等线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>
                <a:ea typeface="等线"/>
              </a:rPr>
              <a:t>K=</a:t>
            </a:r>
            <a:r>
              <a:rPr lang="en-US" altLang="zh-CN" err="1">
                <a:ea typeface="等线"/>
              </a:rPr>
              <a:t>sizeK</a:t>
            </a:r>
            <a:r>
              <a:rPr lang="en-US" altLang="zh-CN">
                <a:ea typeface="等线"/>
              </a:rPr>
              <a:t>/</a:t>
            </a:r>
            <a:r>
              <a:rPr lang="zh-CN" altLang="en-US" err="1">
                <a:ea typeface="等线"/>
              </a:rPr>
              <a:t>元素大小</a:t>
            </a:r>
            <a:r>
              <a:rPr lang="en-US" altLang="zh-CN">
                <a:ea typeface="等线"/>
              </a:rPr>
              <a:t>(</a:t>
            </a:r>
            <a:r>
              <a:rPr lang="zh-CN" altLang="en-US" err="1">
                <a:ea typeface="等线"/>
              </a:rPr>
              <a:t>以字节为单位</a:t>
            </a:r>
            <a:r>
              <a:rPr lang="en-US" altLang="zh-CN">
                <a:ea typeface="等线"/>
              </a:rPr>
              <a:t>)</a:t>
            </a:r>
            <a:endParaRPr lang="zh-CN">
              <a:ea typeface="等线"/>
            </a:endParaRPr>
          </a:p>
          <a:p>
            <a:pPr marL="285750" lvl="1" indent="-285750">
              <a:buFont typeface="Arial"/>
              <a:buChar char="•"/>
            </a:pPr>
            <a:r>
              <a:rPr lang="en-US" altLang="zh-CN" err="1">
                <a:ea typeface="等线"/>
              </a:rPr>
              <a:t>sizeK</a:t>
            </a:r>
            <a:r>
              <a:rPr lang="en-US" altLang="zh-CN">
                <a:ea typeface="等线"/>
              </a:rPr>
              <a:t> ⇐ RLEN/8</a:t>
            </a:r>
            <a:endParaRPr lang="zh-CN">
              <a:ea typeface="等线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>
                <a:ea typeface="等线"/>
              </a:rPr>
              <a:t>PS: </a:t>
            </a:r>
            <a:r>
              <a:rPr lang="zh-CN" altLang="en-US">
                <a:ea typeface="等线"/>
              </a:rPr>
              <a:t>如果</a:t>
            </a:r>
            <a:r>
              <a:rPr lang="en-US" altLang="zh-CN">
                <a:ea typeface="等线"/>
              </a:rPr>
              <a:t> </a:t>
            </a:r>
            <a:r>
              <a:rPr lang="en-US" altLang="zh-CN" err="1">
                <a:ea typeface="等线"/>
              </a:rPr>
              <a:t>sizeM</a:t>
            </a:r>
            <a:r>
              <a:rPr lang="en-US" altLang="zh-CN">
                <a:ea typeface="等线"/>
              </a:rPr>
              <a:t> &lt; RLEN/32 </a:t>
            </a:r>
            <a:r>
              <a:rPr lang="zh-CN" altLang="en-US">
                <a:ea typeface="等线"/>
              </a:rPr>
              <a:t>或</a:t>
            </a:r>
            <a:r>
              <a:rPr lang="en-US" altLang="zh-CN">
                <a:ea typeface="等线"/>
              </a:rPr>
              <a:t> </a:t>
            </a:r>
            <a:r>
              <a:rPr lang="en-US" altLang="zh-CN" err="1">
                <a:ea typeface="等线"/>
              </a:rPr>
              <a:t>sizeK</a:t>
            </a:r>
            <a:r>
              <a:rPr lang="en-US" altLang="zh-CN">
                <a:ea typeface="等线"/>
              </a:rPr>
              <a:t> &lt; RLEN/8</a:t>
            </a:r>
            <a:r>
              <a:rPr lang="zh-CN" altLang="en-US">
                <a:ea typeface="等线"/>
              </a:rPr>
              <a:t>，那么在加载时矩阵寄存器中行索引大于</a:t>
            </a:r>
            <a:r>
              <a:rPr lang="en-US" altLang="zh-CN">
                <a:ea typeface="等线"/>
              </a:rPr>
              <a:t> </a:t>
            </a:r>
            <a:r>
              <a:rPr lang="en-US" altLang="zh-CN" err="1">
                <a:ea typeface="等线"/>
              </a:rPr>
              <a:t>sizeM</a:t>
            </a:r>
            <a:r>
              <a:rPr lang="en-US" altLang="zh-CN">
                <a:ea typeface="等线"/>
              </a:rPr>
              <a:t> </a:t>
            </a:r>
            <a:r>
              <a:rPr lang="zh-CN" altLang="en-US">
                <a:ea typeface="等线"/>
              </a:rPr>
              <a:t>或列索引大于</a:t>
            </a:r>
            <a:r>
              <a:rPr lang="en-US" altLang="zh-CN">
                <a:ea typeface="等线"/>
              </a:rPr>
              <a:t> (</a:t>
            </a:r>
            <a:r>
              <a:rPr lang="en-US" altLang="zh-CN" err="1">
                <a:ea typeface="等线"/>
              </a:rPr>
              <a:t>sizeK</a:t>
            </a:r>
            <a:r>
              <a:rPr lang="en-US" altLang="zh-CN">
                <a:ea typeface="等线"/>
              </a:rPr>
              <a:t>/</a:t>
            </a:r>
            <a:r>
              <a:rPr lang="zh-CN" altLang="en-US">
                <a:ea typeface="等线"/>
              </a:rPr>
              <a:t>元素大小</a:t>
            </a:r>
            <a:r>
              <a:rPr lang="en-US" altLang="zh-CN">
                <a:ea typeface="等线"/>
              </a:rPr>
              <a:t>) </a:t>
            </a:r>
            <a:r>
              <a:rPr lang="zh-CN" altLang="en-US">
                <a:ea typeface="等线"/>
              </a:rPr>
              <a:t>的数据将被置零，在存储时不写入内存</a:t>
            </a:r>
            <a:endParaRPr lang="zh-CN">
              <a:ea typeface="等线"/>
            </a:endParaRPr>
          </a:p>
          <a:p>
            <a:endParaRPr lang="en-US" altLang="zh-CN">
              <a:latin typeface="Calibri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06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照片为学生拍摄的礼堂</a:t>
            </a: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23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2024/4/27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40768"/>
            <a:ext cx="10515600" cy="506148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2024/4/27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2024/4/27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2024/4/27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2024/4/27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2024/4/27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intel-extension-for-transformers/blob/v1.3/intel_extension_for_transformers/llm/runtime/graph/core/README.md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hyperlink" Target="https://github.com/intel/intel-extension-for-transformers/blob/v1.3/intel_extension_for_transformers/llm/runtime/graph/docs/fused_attention.md#supported-model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E53391-BBA8-D57E-7641-BDA515C31DE8}"/>
              </a:ext>
            </a:extLst>
          </p:cNvPr>
          <p:cNvSpPr txBox="1"/>
          <p:nvPr/>
        </p:nvSpPr>
        <p:spPr>
          <a:xfrm>
            <a:off x="4139513" y="6242447"/>
            <a:ext cx="391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王梦娜 曾子瑄</a:t>
            </a:r>
            <a:endParaRPr lang="en-US" altLang="zh-CN">
              <a:latin typeface="+mn-ea"/>
            </a:endParaRPr>
          </a:p>
          <a:p>
            <a:pPr algn="ctr"/>
            <a:r>
              <a:rPr lang="en-US" altLang="zh-CN">
                <a:latin typeface="+mn-ea"/>
              </a:rPr>
              <a:t>2024.04.27</a:t>
            </a:r>
            <a:endParaRPr lang="zh-CN" altLang="en-US">
              <a:latin typeface="+mn-ea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0737F19-D10B-810E-7144-529EE7328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17242" cy="2387600"/>
          </a:xfrm>
        </p:spPr>
        <p:txBody>
          <a:bodyPr/>
          <a:lstStyle/>
          <a:p>
            <a:r>
              <a:rPr lang="en-US" altLang="zh-CN" b="1"/>
              <a:t>RISC-V-Extension-for-1bit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6484866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5A552-F27D-DA35-651B-A7864694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 software algorithm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AF5155-A3AE-6A03-C603-B1C9D5745882}"/>
              </a:ext>
            </a:extLst>
          </p:cNvPr>
          <p:cNvSpPr txBox="1"/>
          <p:nvPr/>
        </p:nvSpPr>
        <p:spPr>
          <a:xfrm>
            <a:off x="2528966" y="1401154"/>
            <a:ext cx="314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Results of </a:t>
            </a:r>
            <a:r>
              <a:rPr lang="en-US" altLang="zh-CN" err="1"/>
              <a:t>OneBit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1D62A7-C3B3-EDA5-9B14-2DF72BE3887D}"/>
              </a:ext>
            </a:extLst>
          </p:cNvPr>
          <p:cNvSpPr txBox="1"/>
          <p:nvPr/>
        </p:nvSpPr>
        <p:spPr>
          <a:xfrm>
            <a:off x="815009" y="1238449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Contract</a:t>
            </a:r>
            <a:endParaRPr lang="zh-CN" altLang="en-US" sz="2400" b="1"/>
          </a:p>
        </p:txBody>
      </p:sp>
      <p:pic>
        <p:nvPicPr>
          <p:cNvPr id="13" name="图片 12" descr="表格&#10;&#10;已自动生成说明">
            <a:extLst>
              <a:ext uri="{FF2B5EF4-FFF2-40B4-BE49-F238E27FC236}">
                <a16:creationId xmlns:a16="http://schemas.microsoft.com/office/drawing/2014/main" id="{FEA77726-9C90-B416-53E0-A2B54A45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790" y="1041594"/>
            <a:ext cx="5269905" cy="3259674"/>
          </a:xfrm>
          <a:prstGeom prst="rect">
            <a:avLst/>
          </a:prstGeom>
        </p:spPr>
      </p:pic>
      <p:pic>
        <p:nvPicPr>
          <p:cNvPr id="14" name="图片 13" descr="表格&#10;&#10;已自动生成说明">
            <a:extLst>
              <a:ext uri="{FF2B5EF4-FFF2-40B4-BE49-F238E27FC236}">
                <a16:creationId xmlns:a16="http://schemas.microsoft.com/office/drawing/2014/main" id="{7A5EACEE-873A-1786-9108-A24CBB5CE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731" y="4246408"/>
            <a:ext cx="5091870" cy="773764"/>
          </a:xfrm>
          <a:prstGeom prst="rect">
            <a:avLst/>
          </a:prstGeom>
        </p:spPr>
      </p:pic>
      <p:pic>
        <p:nvPicPr>
          <p:cNvPr id="15" name="图片 14" descr="表格&#10;&#10;已自动生成说明">
            <a:extLst>
              <a:ext uri="{FF2B5EF4-FFF2-40B4-BE49-F238E27FC236}">
                <a16:creationId xmlns:a16="http://schemas.microsoft.com/office/drawing/2014/main" id="{875B9E37-118F-6A2E-628E-B63E18E4E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731" y="5015047"/>
            <a:ext cx="5291272" cy="1842953"/>
          </a:xfrm>
          <a:prstGeom prst="rect">
            <a:avLst/>
          </a:prstGeom>
        </p:spPr>
      </p:pic>
      <p:pic>
        <p:nvPicPr>
          <p:cNvPr id="12" name="图片 11" descr="一些文字和图片的手机截图&#10;&#10;已自动生成说明">
            <a:extLst>
              <a:ext uri="{FF2B5EF4-FFF2-40B4-BE49-F238E27FC236}">
                <a16:creationId xmlns:a16="http://schemas.microsoft.com/office/drawing/2014/main" id="{A3AE75C8-DB2E-E4E6-5D10-BA4E4639A2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49" r="49316" b="-824"/>
          <a:stretch/>
        </p:blipFill>
        <p:spPr>
          <a:xfrm>
            <a:off x="1328559" y="1769202"/>
            <a:ext cx="3675032" cy="50389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71788CA-ADFE-1191-7CE7-8F0197BDB78D}"/>
              </a:ext>
            </a:extLst>
          </p:cNvPr>
          <p:cNvSpPr txBox="1"/>
          <p:nvPr/>
        </p:nvSpPr>
        <p:spPr>
          <a:xfrm>
            <a:off x="7325563" y="1099833"/>
            <a:ext cx="31473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/>
              <a:t>Results of BitNet</a:t>
            </a:r>
            <a:endParaRPr lang="en-US" altLang="zh-CN">
              <a:cs typeface="Arial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364CF6-CBD7-188F-7C29-C9BB771EDEDA}"/>
              </a:ext>
            </a:extLst>
          </p:cNvPr>
          <p:cNvSpPr txBox="1"/>
          <p:nvPr/>
        </p:nvSpPr>
        <p:spPr>
          <a:xfrm>
            <a:off x="7066065" y="3906571"/>
            <a:ext cx="31473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/>
              <a:t>Results of BitNet b1.58</a:t>
            </a:r>
            <a:endParaRPr lang="en-US" altLang="zh-CN">
              <a:cs typeface="Arial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56D5E4-493E-7A6A-8546-4F4D341738FA}"/>
              </a:ext>
            </a:extLst>
          </p:cNvPr>
          <p:cNvSpPr/>
          <p:nvPr/>
        </p:nvSpPr>
        <p:spPr>
          <a:xfrm>
            <a:off x="4179295" y="2096167"/>
            <a:ext cx="790483" cy="4201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3538E4D-FE25-8B70-6002-D9865543C331}"/>
              </a:ext>
            </a:extLst>
          </p:cNvPr>
          <p:cNvSpPr/>
          <p:nvPr/>
        </p:nvSpPr>
        <p:spPr>
          <a:xfrm>
            <a:off x="10070537" y="5124669"/>
            <a:ext cx="534108" cy="1410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36B56F-B13B-9AEB-5F8C-4FD5D24163D7}"/>
              </a:ext>
            </a:extLst>
          </p:cNvPr>
          <p:cNvSpPr/>
          <p:nvPr/>
        </p:nvSpPr>
        <p:spPr>
          <a:xfrm>
            <a:off x="8818249" y="1542671"/>
            <a:ext cx="448650" cy="20723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cs typeface="Arial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5BBF6A-8F7A-8117-C486-BE5693ABDA8D}"/>
              </a:ext>
            </a:extLst>
          </p:cNvPr>
          <p:cNvSpPr/>
          <p:nvPr/>
        </p:nvSpPr>
        <p:spPr>
          <a:xfrm>
            <a:off x="7578012" y="4448127"/>
            <a:ext cx="432647" cy="355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2217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5A552-F27D-DA35-651B-A7864694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 software algorithm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93E0C1-5CB5-0655-9EF1-1994A1C6E743}"/>
              </a:ext>
            </a:extLst>
          </p:cNvPr>
          <p:cNvSpPr txBox="1"/>
          <p:nvPr/>
        </p:nvSpPr>
        <p:spPr>
          <a:xfrm>
            <a:off x="802268" y="16463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a single 80 GB NVIDIA A100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EA5E45-3FE8-8DD6-E34E-2C35C1E8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04" y="1143538"/>
            <a:ext cx="7276905" cy="5573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BFE2C6-4CDF-71F8-4A58-3007DD14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67" y="1962332"/>
            <a:ext cx="2712955" cy="4610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AF5155-A3AE-6A03-C603-B1C9D5745882}"/>
              </a:ext>
            </a:extLst>
          </p:cNvPr>
          <p:cNvSpPr txBox="1"/>
          <p:nvPr/>
        </p:nvSpPr>
        <p:spPr>
          <a:xfrm>
            <a:off x="1398484" y="6519446"/>
            <a:ext cx="3147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/>
              <a:t>Results of </a:t>
            </a:r>
            <a:r>
              <a:rPr lang="en-US" altLang="zh-CN" sz="1600" err="1"/>
              <a:t>OneBit</a:t>
            </a:r>
            <a:endParaRPr lang="zh-CN" altLang="en-US" sz="16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A612AF-AC6F-0D37-0698-1EF28DB1E167}"/>
              </a:ext>
            </a:extLst>
          </p:cNvPr>
          <p:cNvSpPr/>
          <p:nvPr/>
        </p:nvSpPr>
        <p:spPr>
          <a:xfrm>
            <a:off x="6400800" y="1415553"/>
            <a:ext cx="1637211" cy="1710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DCCCD3-236D-75A1-1B42-E93D4CF141F5}"/>
              </a:ext>
            </a:extLst>
          </p:cNvPr>
          <p:cNvSpPr/>
          <p:nvPr/>
        </p:nvSpPr>
        <p:spPr>
          <a:xfrm>
            <a:off x="7781866" y="5164182"/>
            <a:ext cx="1637211" cy="178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737DFB-6337-72B7-4CA8-BE737C84BAC7}"/>
              </a:ext>
            </a:extLst>
          </p:cNvPr>
          <p:cNvSpPr/>
          <p:nvPr/>
        </p:nvSpPr>
        <p:spPr>
          <a:xfrm>
            <a:off x="2743200" y="2542902"/>
            <a:ext cx="435429" cy="3976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1D62A7-C3B3-EDA5-9B14-2DF72BE3887D}"/>
              </a:ext>
            </a:extLst>
          </p:cNvPr>
          <p:cNvSpPr txBox="1"/>
          <p:nvPr/>
        </p:nvSpPr>
        <p:spPr>
          <a:xfrm>
            <a:off x="815009" y="1238449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Contract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192208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5A6BC87-F398-B89E-481C-4220B6BE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 software algorithm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559C15-D2F6-CD17-5484-29604B6475D2}"/>
              </a:ext>
            </a:extLst>
          </p:cNvPr>
          <p:cNvSpPr txBox="1"/>
          <p:nvPr/>
        </p:nvSpPr>
        <p:spPr>
          <a:xfrm>
            <a:off x="4014126" y="1466049"/>
            <a:ext cx="609814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000" b="1">
                <a:effectLst/>
              </a:rPr>
              <a:t>相同</a:t>
            </a:r>
            <a:r>
              <a:rPr lang="zh-CN" altLang="en-US" sz="2000">
                <a:effectLst/>
              </a:rPr>
              <a:t>：</a:t>
            </a:r>
            <a:r>
              <a:rPr lang="en-US" altLang="zh-CN" sz="2000"/>
              <a:t>Linear</a:t>
            </a:r>
            <a:endParaRPr lang="zh-CN" altLang="en-US" sz="200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不同</a:t>
            </a:r>
            <a:r>
              <a:rPr lang="zh-CN" altLang="en-US" sz="2000"/>
              <a:t>：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2000" err="1"/>
              <a:t>OneBit</a:t>
            </a:r>
            <a:r>
              <a:rPr lang="en-US" altLang="zh-CN" sz="2000"/>
              <a:t> </a:t>
            </a:r>
            <a:r>
              <a:rPr lang="zh-CN" altLang="en-US" sz="2000"/>
              <a:t>权重</a:t>
            </a:r>
            <a:r>
              <a:rPr lang="en-US" altLang="zh-CN" sz="2000"/>
              <a:t>W </a:t>
            </a:r>
            <a:r>
              <a:rPr lang="zh-CN" altLang="en-US" sz="2000"/>
              <a:t>：符号矩阵</a:t>
            </a:r>
            <a:r>
              <a:rPr lang="en-US" altLang="zh-CN" sz="2000"/>
              <a:t>(-1,+1)</a:t>
            </a:r>
            <a:r>
              <a:rPr lang="zh-CN" altLang="en-US" sz="2000"/>
              <a:t>，两个数值向量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2000"/>
              <a:t>BitNet </a:t>
            </a:r>
            <a:r>
              <a:rPr lang="zh-CN" altLang="en-US" sz="2000"/>
              <a:t>权重</a:t>
            </a:r>
            <a:r>
              <a:rPr lang="en-US" altLang="zh-CN" sz="2000"/>
              <a:t>W </a:t>
            </a:r>
            <a:r>
              <a:rPr lang="zh-CN" altLang="en-US" sz="2000"/>
              <a:t>：</a:t>
            </a:r>
            <a:r>
              <a:rPr lang="en-US" altLang="zh-CN" sz="2000"/>
              <a:t>{-1,+1}</a:t>
            </a:r>
            <a:r>
              <a:rPr lang="zh-CN" altLang="en-US" sz="2000"/>
              <a:t>，缩放因子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CN" sz="2000"/>
              <a:t>BitNet b1.58 </a:t>
            </a:r>
            <a:r>
              <a:rPr lang="zh-CN" altLang="en-US" sz="2000"/>
              <a:t>权重</a:t>
            </a:r>
            <a:r>
              <a:rPr lang="en-US" altLang="zh-CN" sz="2000"/>
              <a:t>W </a:t>
            </a:r>
            <a:r>
              <a:rPr lang="zh-CN" altLang="en-US" sz="2000"/>
              <a:t>：</a:t>
            </a:r>
            <a:r>
              <a:rPr lang="en-US" altLang="zh-CN" sz="2000"/>
              <a:t>{-1, 0 ,+1}</a:t>
            </a:r>
            <a:r>
              <a:rPr lang="zh-CN" altLang="en-US" sz="2000"/>
              <a:t>，缩放因子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/>
              <a:t>激活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err="1"/>
              <a:t>OneBit</a:t>
            </a:r>
            <a:r>
              <a:rPr lang="zh-CN" altLang="en-US" sz="2000"/>
              <a:t>未进行激活的量化，而</a:t>
            </a:r>
            <a:r>
              <a:rPr lang="en-US" altLang="zh-CN" sz="2000"/>
              <a:t>BitNet</a:t>
            </a:r>
            <a:r>
              <a:rPr lang="zh-CN" altLang="en-US" sz="2000"/>
              <a:t>进行了激活的量化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CB9F01-2063-0CCA-BFF0-831969A018E8}"/>
              </a:ext>
            </a:extLst>
          </p:cNvPr>
          <p:cNvSpPr txBox="1"/>
          <p:nvPr/>
        </p:nvSpPr>
        <p:spPr>
          <a:xfrm>
            <a:off x="815009" y="1238449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Contract</a:t>
            </a:r>
            <a:endParaRPr lang="zh-CN" altLang="en-US" sz="2400" b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355E96-D583-69CA-06B8-79A06812913D}"/>
              </a:ext>
            </a:extLst>
          </p:cNvPr>
          <p:cNvSpPr txBox="1"/>
          <p:nvPr/>
        </p:nvSpPr>
        <p:spPr>
          <a:xfrm>
            <a:off x="4262907" y="4742253"/>
            <a:ext cx="60981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主要区别：</a:t>
            </a:r>
            <a:endParaRPr lang="zh-CN" altLang="en-US"/>
          </a:p>
          <a:p>
            <a:r>
              <a:rPr lang="zh-CN" altLang="en-US"/>
              <a:t>两者判断</a:t>
            </a:r>
            <a:r>
              <a:rPr lang="en-US" altLang="zh-CN"/>
              <a:t>salient weight</a:t>
            </a:r>
            <a:r>
              <a:rPr lang="zh-CN" altLang="en-US"/>
              <a:t>的标准不同，选择</a:t>
            </a:r>
            <a:r>
              <a:rPr lang="en-US" altLang="zh-CN"/>
              <a:t>salient weight</a:t>
            </a:r>
            <a:r>
              <a:rPr lang="zh-CN" altLang="en-US"/>
              <a:t>的粒度不同。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/>
              <a:t>Criteria</a:t>
            </a:r>
            <a:r>
              <a:rPr lang="zh-CN" altLang="en-US" b="1"/>
              <a:t>：</a:t>
            </a:r>
            <a:r>
              <a:rPr lang="en-US" altLang="zh-CN"/>
              <a:t>PB—</a:t>
            </a:r>
            <a:r>
              <a:rPr lang="zh-CN" altLang="en-US"/>
              <a:t>幅值 </a:t>
            </a:r>
            <a:r>
              <a:rPr lang="en-US" altLang="zh-CN"/>
              <a:t>Bi—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/>
              <a:t>粒度： </a:t>
            </a:r>
            <a:r>
              <a:rPr lang="en-US" altLang="zh-CN"/>
              <a:t>PB—element-wise Bi—column-wise</a:t>
            </a:r>
          </a:p>
          <a:p>
            <a:r>
              <a:rPr lang="zh-CN" altLang="en-US"/>
              <a:t>两者解决方案有些矛盾，从数据表现上看</a:t>
            </a:r>
            <a:r>
              <a:rPr lang="en-US" altLang="zh-CN"/>
              <a:t>Bi-LLM</a:t>
            </a:r>
            <a:r>
              <a:rPr lang="zh-CN" altLang="en-US"/>
              <a:t>更好，但仍不如</a:t>
            </a:r>
            <a:r>
              <a:rPr lang="en-US" altLang="zh-CN" err="1"/>
              <a:t>Onebit</a:t>
            </a:r>
            <a:r>
              <a:rPr lang="zh-CN" altLang="en-US"/>
              <a:t>方法。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149A36-398B-9D85-1024-399EA4A3F0B2}"/>
              </a:ext>
            </a:extLst>
          </p:cNvPr>
          <p:cNvSpPr txBox="1"/>
          <p:nvPr/>
        </p:nvSpPr>
        <p:spPr>
          <a:xfrm>
            <a:off x="815009" y="2475633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One Step Algorithm</a:t>
            </a:r>
            <a:endParaRPr lang="zh-CN" altLang="en-US" sz="24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63581C-6EDE-8F19-E897-DFD4BF21C171}"/>
              </a:ext>
            </a:extLst>
          </p:cNvPr>
          <p:cNvSpPr txBox="1"/>
          <p:nvPr/>
        </p:nvSpPr>
        <p:spPr>
          <a:xfrm>
            <a:off x="815009" y="5180834"/>
            <a:ext cx="3447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Two Step Algorithm</a:t>
            </a:r>
            <a:endParaRPr lang="zh-CN" altLang="en-US" sz="2400" b="1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42FCA0-05C1-A670-D136-A217F9AB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714" y="5335269"/>
            <a:ext cx="633221" cy="58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856B8F-C519-D08E-BF31-6ED11992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326"/>
            <a:ext cx="12192000" cy="35892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28AF90-4D4E-A9FD-9609-D9857B1638A5}"/>
              </a:ext>
            </a:extLst>
          </p:cNvPr>
          <p:cNvSpPr txBox="1"/>
          <p:nvPr/>
        </p:nvSpPr>
        <p:spPr>
          <a:xfrm>
            <a:off x="907372" y="1211895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The End2End Pipeline 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381789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1AB11D-CB85-6247-B88A-4FE383AE2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912"/>
            <a:ext cx="12192000" cy="40507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B40ED4-4943-1CC4-64C9-9C12C8803389}"/>
              </a:ext>
            </a:extLst>
          </p:cNvPr>
          <p:cNvSpPr txBox="1"/>
          <p:nvPr/>
        </p:nvSpPr>
        <p:spPr>
          <a:xfrm>
            <a:off x="907372" y="1211895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Flexible workloads</a:t>
            </a:r>
            <a:endParaRPr lang="zh-CN" altLang="en-US" sz="2400" b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B1AE04-118F-3186-585C-279A6586F988}"/>
              </a:ext>
            </a:extLst>
          </p:cNvPr>
          <p:cNvSpPr txBox="1"/>
          <p:nvPr/>
        </p:nvSpPr>
        <p:spPr>
          <a:xfrm>
            <a:off x="7811554" y="6105027"/>
            <a:ext cx="2745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How to?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0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5E6D52-DE06-5508-729B-D1EB216F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31" y="1738502"/>
            <a:ext cx="11009745" cy="49624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9873C4-C261-9769-354D-84D6CD745093}"/>
              </a:ext>
            </a:extLst>
          </p:cNvPr>
          <p:cNvSpPr txBox="1"/>
          <p:nvPr/>
        </p:nvSpPr>
        <p:spPr>
          <a:xfrm>
            <a:off x="907372" y="1211895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Intel Vector/Matrix Extensions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79689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DBEAA9-0A80-958E-CAC6-CA0E80B43209}"/>
              </a:ext>
            </a:extLst>
          </p:cNvPr>
          <p:cNvSpPr txBox="1"/>
          <p:nvPr/>
        </p:nvSpPr>
        <p:spPr>
          <a:xfrm>
            <a:off x="815009" y="13162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Intel® AMX</a:t>
            </a:r>
            <a:endParaRPr lang="zh-CN" altLang="en-US" sz="2400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8D6DAB-3120-559B-26CC-AC6F060F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8" y="1777908"/>
            <a:ext cx="10538791" cy="45478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A591C7-6161-0939-5416-CC506708E0C6}"/>
              </a:ext>
            </a:extLst>
          </p:cNvPr>
          <p:cNvSpPr txBox="1"/>
          <p:nvPr/>
        </p:nvSpPr>
        <p:spPr>
          <a:xfrm>
            <a:off x="4610100" y="63947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+mn-ea"/>
              </a:rPr>
              <a:t>支持</a:t>
            </a:r>
            <a:r>
              <a:rPr lang="en-US" altLang="zh-CN">
                <a:latin typeface="+mn-ea"/>
              </a:rPr>
              <a:t>BF16</a:t>
            </a:r>
            <a:r>
              <a:rPr lang="zh-CN" altLang="en-US">
                <a:latin typeface="+mn-ea"/>
              </a:rPr>
              <a:t>（训推）和</a:t>
            </a:r>
            <a:r>
              <a:rPr lang="en-US" altLang="zh-CN">
                <a:latin typeface="+mn-ea"/>
              </a:rPr>
              <a:t>INT8</a:t>
            </a:r>
            <a:r>
              <a:rPr lang="zh-CN" altLang="en-US">
                <a:latin typeface="+mn-ea"/>
              </a:rPr>
              <a:t>（推理）</a:t>
            </a:r>
          </a:p>
        </p:txBody>
      </p:sp>
    </p:spTree>
    <p:extLst>
      <p:ext uri="{BB962C8B-B14F-4D97-AF65-F5344CB8AC3E}">
        <p14:creationId xmlns:p14="http://schemas.microsoft.com/office/powerpoint/2010/main" val="339708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DBEAA9-0A80-958E-CAC6-CA0E80B43209}"/>
              </a:ext>
            </a:extLst>
          </p:cNvPr>
          <p:cNvSpPr txBox="1"/>
          <p:nvPr/>
        </p:nvSpPr>
        <p:spPr>
          <a:xfrm>
            <a:off x="815009" y="13162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Intel® AMX</a:t>
            </a:r>
            <a:endParaRPr lang="zh-CN" altLang="en-US" sz="2400" b="1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3C4AC2-6ECC-FE1A-3917-98FE9BE6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70" y="1902690"/>
            <a:ext cx="7738298" cy="379031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D311B8-D4C4-02F4-217D-0345FE5DB4A4}"/>
              </a:ext>
            </a:extLst>
          </p:cNvPr>
          <p:cNvSpPr txBox="1"/>
          <p:nvPr/>
        </p:nvSpPr>
        <p:spPr>
          <a:xfrm>
            <a:off x="8349968" y="1613359"/>
            <a:ext cx="37433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IA host</a:t>
            </a:r>
            <a:r>
              <a:rPr lang="zh-CN" altLang="en-US"/>
              <a:t>，</a:t>
            </a:r>
            <a:r>
              <a:rPr lang="en-US" altLang="zh-CN"/>
              <a:t>Intel Architecture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AMX</a:t>
            </a:r>
            <a:r>
              <a:rPr lang="zh-CN" altLang="en-US"/>
              <a:t>是一个可扩展架构，</a:t>
            </a:r>
            <a:r>
              <a:rPr lang="en-US" altLang="zh-CN"/>
              <a:t>TMUL</a:t>
            </a:r>
            <a:r>
              <a:rPr lang="zh-CN" altLang="en-US"/>
              <a:t>加速器</a:t>
            </a:r>
            <a:r>
              <a:rPr lang="en-US" altLang="zh-CN"/>
              <a:t>accelerator1</a:t>
            </a:r>
            <a:r>
              <a:rPr lang="zh-CN" altLang="en-US"/>
              <a:t>用来加速</a:t>
            </a:r>
            <a:r>
              <a:rPr lang="en-US" altLang="zh-CN"/>
              <a:t>GEMM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TILECFG</a:t>
            </a:r>
            <a:r>
              <a:rPr lang="zh-CN" altLang="en-US"/>
              <a:t>是配置空间，存放</a:t>
            </a:r>
            <a:r>
              <a:rPr lang="en-US" altLang="zh-CN"/>
              <a:t>TMUL</a:t>
            </a:r>
            <a:r>
              <a:rPr lang="zh-CN" altLang="en-US"/>
              <a:t>计算的</a:t>
            </a:r>
            <a:r>
              <a:rPr lang="en-US" altLang="zh-CN"/>
              <a:t>M/N/K</a:t>
            </a:r>
            <a:r>
              <a:rPr lang="zh-CN" altLang="en-US"/>
              <a:t>等信息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TMM[0~n-1]</a:t>
            </a:r>
            <a:r>
              <a:rPr lang="zh-CN" altLang="en-US"/>
              <a:t>是一组二维矩阵寄存器；每个二维矩阵可以存储</a:t>
            </a:r>
            <a:r>
              <a:rPr lang="en-US" altLang="zh-CN"/>
              <a:t>16*64</a:t>
            </a:r>
            <a:r>
              <a:rPr lang="zh-CN" altLang="en-US"/>
              <a:t>大约</a:t>
            </a:r>
            <a:r>
              <a:rPr lang="en-US" altLang="zh-CN"/>
              <a:t>1KB</a:t>
            </a:r>
            <a:r>
              <a:rPr lang="zh-CN" altLang="en-US"/>
              <a:t>数据。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TMUL</a:t>
            </a:r>
            <a:r>
              <a:rPr lang="zh-CN" altLang="en-US"/>
              <a:t>指令一次完成一个</a:t>
            </a:r>
            <a:r>
              <a:rPr lang="en-US" altLang="zh-CN"/>
              <a:t>GEMM</a:t>
            </a:r>
            <a:r>
              <a:rPr lang="zh-CN" altLang="en-US"/>
              <a:t>运算</a:t>
            </a:r>
            <a:r>
              <a:rPr lang="en-US" altLang="zh-CN"/>
              <a:t>C[M][N] += A[M][K] * B[K][N]</a:t>
            </a:r>
            <a:r>
              <a:rPr lang="zh-CN" altLang="en-US"/>
              <a:t>，</a:t>
            </a:r>
            <a:r>
              <a:rPr lang="en-US" altLang="zh-CN"/>
              <a:t>TMUL</a:t>
            </a:r>
            <a:r>
              <a:rPr lang="zh-CN" altLang="en-US"/>
              <a:t>是</a:t>
            </a:r>
            <a:r>
              <a:rPr lang="en-US" altLang="zh-CN"/>
              <a:t>reg-reg</a:t>
            </a:r>
            <a:r>
              <a:rPr lang="zh-CN" altLang="en-US"/>
              <a:t>的操作，可以读写</a:t>
            </a:r>
            <a:r>
              <a:rPr lang="en-US" altLang="zh-CN"/>
              <a:t>TMM</a:t>
            </a:r>
            <a:r>
              <a:rPr lang="zh-CN" altLang="en-US"/>
              <a:t>寄存器组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AMX</a:t>
            </a:r>
            <a:r>
              <a:rPr lang="zh-CN" altLang="en-US"/>
              <a:t>指令对</a:t>
            </a:r>
            <a:r>
              <a:rPr lang="en-US" altLang="zh-CN"/>
              <a:t>system memory</a:t>
            </a:r>
            <a:r>
              <a:rPr lang="zh-CN" altLang="en-US"/>
              <a:t>操作是符合</a:t>
            </a:r>
            <a:r>
              <a:rPr lang="en-US" altLang="zh-CN"/>
              <a:t>Intel</a:t>
            </a:r>
            <a:r>
              <a:rPr lang="zh-CN" altLang="en-US"/>
              <a:t>的</a:t>
            </a:r>
            <a:r>
              <a:rPr lang="en-US" altLang="zh-CN"/>
              <a:t>memory consistency model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3091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DBEAA9-0A80-958E-CAC6-CA0E80B43209}"/>
              </a:ext>
            </a:extLst>
          </p:cNvPr>
          <p:cNvSpPr txBox="1"/>
          <p:nvPr/>
        </p:nvSpPr>
        <p:spPr>
          <a:xfrm>
            <a:off x="815009" y="13162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Intel® AMX</a:t>
            </a:r>
            <a:endParaRPr lang="zh-CN" altLang="en-US" sz="2400" b="1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7A24BBD-2230-FC9C-CFAE-43DFC73D7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41383"/>
              </p:ext>
            </p:extLst>
          </p:nvPr>
        </p:nvGraphicFramePr>
        <p:xfrm>
          <a:off x="6911009" y="2571318"/>
          <a:ext cx="5207100" cy="3383280"/>
        </p:xfrm>
        <a:graphic>
          <a:graphicData uri="http://schemas.openxmlformats.org/drawingml/2006/table">
            <a:tbl>
              <a:tblPr/>
              <a:tblGrid>
                <a:gridCol w="1383245">
                  <a:extLst>
                    <a:ext uri="{9D8B030D-6E8A-4147-A177-3AD203B41FA5}">
                      <a16:colId xmlns:a16="http://schemas.microsoft.com/office/drawing/2014/main" val="314165885"/>
                    </a:ext>
                  </a:extLst>
                </a:gridCol>
                <a:gridCol w="3823855">
                  <a:extLst>
                    <a:ext uri="{9D8B030D-6E8A-4147-A177-3AD203B41FA5}">
                      <a16:colId xmlns:a16="http://schemas.microsoft.com/office/drawing/2014/main" val="1632441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Instruction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Description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956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LDTILECFG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Load Tile Configuration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517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STTILECFG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Store Tile Configuration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444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TDPBF16PS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Dot Product of BF16 Tiles Accumulated into Packed Single</a:t>
                      </a:r>
                      <a:b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</a:br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Precision Tile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327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TDPBSSD/TDPBSUD/TDPBUSD/TDPBUUD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Dot Product of Signed/Unsigned Bytes with </a:t>
                      </a:r>
                      <a:r>
                        <a:rPr lang="en-US" sz="1200" b="0" i="0" err="1">
                          <a:solidFill>
                            <a:srgbClr val="191B1F"/>
                          </a:solidFill>
                          <a:effectLst/>
                        </a:rPr>
                        <a:t>Dword</a:t>
                      </a:r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 Accumulation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51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TILELOADD/TILELOADDT1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Load Tile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723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TILERELEASE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Release Tile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093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TILESTORED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Store Tile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097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TILEZERO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200" b="0" i="0">
                          <a:solidFill>
                            <a:srgbClr val="191B1F"/>
                          </a:solidFill>
                          <a:effectLst/>
                        </a:rPr>
                        <a:t>Zero Tile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579085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95A982FA-CEBA-36AA-834F-F82BF2173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3063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063BA7C-1D8F-FCF9-74A9-9767BE4D8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r="10688"/>
          <a:stretch/>
        </p:blipFill>
        <p:spPr bwMode="auto">
          <a:xfrm>
            <a:off x="205408" y="2306342"/>
            <a:ext cx="6594765" cy="395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5CFFB9B9-9CEE-6792-F133-F9A72E06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7961" y="2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5D9DD5-5954-1540-7B52-4EBE26F01BA8}"/>
              </a:ext>
            </a:extLst>
          </p:cNvPr>
          <p:cNvSpPr txBox="1"/>
          <p:nvPr/>
        </p:nvSpPr>
        <p:spPr>
          <a:xfrm>
            <a:off x="8601263" y="2075509"/>
            <a:ext cx="1826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AMX ISA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320128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</a:p>
        </p:txBody>
      </p:sp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B2E6C697-84D6-2912-BFA9-A14E8EAD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1673653"/>
            <a:ext cx="10243127" cy="35690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69B825-F438-926D-3C2F-A64C0844C69E}"/>
              </a:ext>
            </a:extLst>
          </p:cNvPr>
          <p:cNvSpPr txBox="1"/>
          <p:nvPr/>
        </p:nvSpPr>
        <p:spPr>
          <a:xfrm>
            <a:off x="907372" y="1211895"/>
            <a:ext cx="6869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intel-extension-for-transformers Architecture </a:t>
            </a:r>
            <a:endParaRPr lang="zh-CN" altLang="en-US" sz="2400" b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D9F5CF-125A-120F-5499-980A54739C40}"/>
              </a:ext>
            </a:extLst>
          </p:cNvPr>
          <p:cNvSpPr txBox="1"/>
          <p:nvPr/>
        </p:nvSpPr>
        <p:spPr>
          <a:xfrm>
            <a:off x="2922668" y="5316017"/>
            <a:ext cx="77814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拓展</a:t>
            </a:r>
            <a:r>
              <a:rPr lang="en-US" altLang="zh-CN"/>
              <a:t>Hugging Face transformers APIs</a:t>
            </a:r>
            <a:r>
              <a:rPr lang="zh-CN" altLang="en-US"/>
              <a:t>和</a:t>
            </a:r>
            <a:r>
              <a:rPr lang="en-US" altLang="zh-CN"/>
              <a:t>Intel Neural Compressor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先进的软件优化和独特的压缩感知</a:t>
            </a:r>
            <a:r>
              <a:rPr lang="en-US" altLang="zh-CN"/>
              <a:t>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优化基于</a:t>
            </a:r>
            <a:r>
              <a:rPr lang="en-US" altLang="zh-CN"/>
              <a:t>transformer</a:t>
            </a:r>
            <a:r>
              <a:rPr lang="zh-CN" altLang="en-US"/>
              <a:t>的模型包和端到端的</a:t>
            </a:r>
            <a:r>
              <a:rPr lang="en-US" altLang="zh-CN"/>
              <a:t>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err="1"/>
              <a:t>NeuralChat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weight-only</a:t>
            </a:r>
            <a:r>
              <a:rPr lang="zh-CN" altLang="en-US"/>
              <a:t>量化</a:t>
            </a:r>
            <a:r>
              <a:rPr lang="en-US" altLang="zh-CN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392898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</a:t>
            </a:r>
            <a:r>
              <a:rPr lang="en-US" altLang="zh-CN">
                <a:ea typeface="+mj-lt"/>
                <a:cs typeface="+mj-lt"/>
              </a:rPr>
              <a:t> Boost LLM Inference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06D683-90B9-B1C0-D51A-5AB66C25ED30}"/>
              </a:ext>
            </a:extLst>
          </p:cNvPr>
          <p:cNvSpPr txBox="1"/>
          <p:nvPr/>
        </p:nvSpPr>
        <p:spPr>
          <a:xfrm>
            <a:off x="815009" y="1238449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Some LLM Inference Experiment Profile</a:t>
            </a:r>
            <a:endParaRPr lang="zh-CN" altLang="en-US" sz="2400" b="1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0E9198-8EF3-1EBE-F59E-389ADA6E4D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556491" y="-3042897"/>
            <a:ext cx="47738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3F1933E-348E-37CE-0FA1-530E2FDCD6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055803" y="-1404595"/>
            <a:ext cx="91739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B8418BA7-A0C9-FCB8-435A-91EDEF12F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04" y="1871236"/>
            <a:ext cx="9649791" cy="451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58DD66DF-9F26-71FD-01C3-D89C756AD42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99161" y="-2005766"/>
            <a:ext cx="64432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63E81B-C2EB-7810-0073-C9570D28B553}"/>
              </a:ext>
            </a:extLst>
          </p:cNvPr>
          <p:cNvSpPr txBox="1"/>
          <p:nvPr/>
        </p:nvSpPr>
        <p:spPr>
          <a:xfrm>
            <a:off x="708791" y="4357001"/>
            <a:ext cx="25516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/>
              <a:t>Falcon-rw-1b</a:t>
            </a:r>
          </a:p>
          <a:p>
            <a:r>
              <a:rPr lang="en-US" altLang="zh-CN" sz="2000" b="1"/>
              <a:t>Inference Profile</a:t>
            </a:r>
          </a:p>
          <a:p>
            <a:r>
              <a:rPr lang="en-US" altLang="zh-CN" sz="2000" b="1"/>
              <a:t>on MindSpore</a:t>
            </a:r>
            <a:r>
              <a:rPr lang="zh-CN" altLang="en-US" sz="2000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5198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E4426-93C2-4EEE-F219-BAA49EAC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066CD5-8B8E-BC15-B60E-FBC708504B7D}"/>
              </a:ext>
            </a:extLst>
          </p:cNvPr>
          <p:cNvSpPr txBox="1"/>
          <p:nvPr/>
        </p:nvSpPr>
        <p:spPr>
          <a:xfrm>
            <a:off x="4984081" y="1487451"/>
            <a:ext cx="60939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使用了</a:t>
            </a:r>
            <a:r>
              <a:rPr lang="en-US" altLang="zh-CN"/>
              <a:t>AMX, VNNI, AVX512F</a:t>
            </a:r>
            <a:r>
              <a:rPr lang="zh-CN" altLang="en-US"/>
              <a:t>和</a:t>
            </a:r>
            <a:r>
              <a:rPr lang="en-US" altLang="zh-CN"/>
              <a:t>AVX2</a:t>
            </a:r>
            <a:r>
              <a:rPr lang="zh-CN" altLang="en-US"/>
              <a:t>指令集，配合</a:t>
            </a:r>
            <a:r>
              <a:rPr lang="en-US" altLang="zh-CN"/>
              <a:t>Intel Arch</a:t>
            </a:r>
            <a:r>
              <a:rPr lang="zh-CN" altLang="en-US"/>
              <a:t>能很好的实现加速计算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支持</a:t>
            </a:r>
            <a:r>
              <a:rPr lang="en-US" altLang="zh-CN"/>
              <a:t>CPU</a:t>
            </a:r>
            <a:r>
              <a:rPr lang="zh-CN" altLang="en-US"/>
              <a:t>（只在</a:t>
            </a:r>
            <a:r>
              <a:rPr lang="en-US" altLang="zh-CN"/>
              <a:t>X86</a:t>
            </a:r>
            <a:r>
              <a:rPr lang="zh-CN" altLang="en-US"/>
              <a:t>平台上）和</a:t>
            </a:r>
            <a:r>
              <a:rPr lang="en-US" altLang="zh-CN"/>
              <a:t>Intel GPU</a:t>
            </a:r>
            <a:r>
              <a:rPr lang="zh-CN" altLang="en-US"/>
              <a:t>（</a:t>
            </a:r>
            <a:r>
              <a:rPr lang="en-US" altLang="zh-CN"/>
              <a:t>WIP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支持</a:t>
            </a:r>
            <a:r>
              <a:rPr lang="en-US" altLang="zh-CN"/>
              <a:t>4bit</a:t>
            </a:r>
            <a:r>
              <a:rPr lang="zh-CN" altLang="en-US"/>
              <a:t>和</a:t>
            </a:r>
            <a:r>
              <a:rPr lang="en-US" altLang="zh-CN"/>
              <a:t>8bit</a:t>
            </a:r>
            <a:r>
              <a:rPr lang="zh-CN" altLang="en-US"/>
              <a:t>量化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17A14E-CF7C-5366-5A36-FD3CC742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21" y="2687780"/>
            <a:ext cx="10696575" cy="3257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7CBD84-C547-A6EE-605D-082A8B1BFBF9}"/>
              </a:ext>
            </a:extLst>
          </p:cNvPr>
          <p:cNvSpPr txBox="1"/>
          <p:nvPr/>
        </p:nvSpPr>
        <p:spPr>
          <a:xfrm>
            <a:off x="815009" y="1515224"/>
            <a:ext cx="244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/>
              <a:t>Llama.cpp</a:t>
            </a:r>
            <a:r>
              <a:rPr lang="zh-CN" altLang="en-US" sz="2400" b="1"/>
              <a:t>启发</a:t>
            </a:r>
          </a:p>
        </p:txBody>
      </p:sp>
    </p:spTree>
    <p:extLst>
      <p:ext uri="{BB962C8B-B14F-4D97-AF65-F5344CB8AC3E}">
        <p14:creationId xmlns:p14="http://schemas.microsoft.com/office/powerpoint/2010/main" val="2865845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167A9-8CB6-A037-E8F2-6F40E3FC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D38C3A-6D24-69A3-896D-E765AF487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3" y="2959518"/>
            <a:ext cx="5972175" cy="36099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174A27-2E5C-7AC6-309F-125BFDC05037}"/>
              </a:ext>
            </a:extLst>
          </p:cNvPr>
          <p:cNvSpPr txBox="1"/>
          <p:nvPr/>
        </p:nvSpPr>
        <p:spPr>
          <a:xfrm>
            <a:off x="474997" y="2333088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Support Matrix</a:t>
            </a:r>
            <a:endParaRPr lang="zh-CN" altLang="en-US" sz="2400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2AA9C9-C977-9C41-09F8-834712B60885}"/>
              </a:ext>
            </a:extLst>
          </p:cNvPr>
          <p:cNvSpPr txBox="1"/>
          <p:nvPr/>
        </p:nvSpPr>
        <p:spPr>
          <a:xfrm>
            <a:off x="3521994" y="1455925"/>
            <a:ext cx="74978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模块化设计以便支持新模型的开发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对于低精度模型的支持</a:t>
            </a:r>
            <a:r>
              <a:rPr lang="en-US" altLang="zh-CN">
                <a:hlinkClick r:id="rId3"/>
              </a:rPr>
              <a:t>Highly Optimized Low Precision Kernels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ffectLst/>
              </a:rPr>
              <a:t>fusion kernel</a:t>
            </a:r>
            <a:r>
              <a:rPr lang="zh-CN" altLang="en-US">
                <a:effectLst/>
              </a:rPr>
              <a:t>主要是</a:t>
            </a:r>
            <a:r>
              <a:rPr lang="en-US" altLang="zh-CN">
                <a:effectLst/>
              </a:rPr>
              <a:t>fused attention</a:t>
            </a:r>
            <a:r>
              <a:rPr lang="zh-CN" altLang="en-US">
                <a:effectLst/>
              </a:rPr>
              <a:t>和</a:t>
            </a:r>
            <a:r>
              <a:rPr lang="en-US" altLang="zh-CN">
                <a:effectLst/>
              </a:rPr>
              <a:t>KV-cache</a:t>
            </a:r>
            <a:r>
              <a:rPr lang="zh-CN" altLang="en-US">
                <a:effectLst/>
              </a:rPr>
              <a:t>的部署</a:t>
            </a:r>
            <a:r>
              <a:rPr lang="en-US" altLang="zh-CN">
                <a:effectLst/>
                <a:hlinkClick r:id="rId4"/>
              </a:rPr>
              <a:t>Fused Attention</a:t>
            </a:r>
            <a:endParaRPr lang="en-US" altLang="zh-CN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17A64B-7334-5AF3-5DC1-995051441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298" y="3091653"/>
            <a:ext cx="5682625" cy="34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59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A721-A075-6C66-5A94-A2D748D7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C3343B-3DC2-B9C2-FBF4-847D6321062D}"/>
              </a:ext>
            </a:extLst>
          </p:cNvPr>
          <p:cNvSpPr txBox="1"/>
          <p:nvPr/>
        </p:nvSpPr>
        <p:spPr>
          <a:xfrm>
            <a:off x="815009" y="1271156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powered by Intel Neural Compressor</a:t>
            </a:r>
            <a:endParaRPr lang="zh-CN" altLang="en-US" sz="2400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2F1263-F188-9015-BF21-0D8BAA969D25}"/>
              </a:ext>
            </a:extLst>
          </p:cNvPr>
          <p:cNvSpPr txBox="1"/>
          <p:nvPr/>
        </p:nvSpPr>
        <p:spPr>
          <a:xfrm>
            <a:off x="1916028" y="1982434"/>
            <a:ext cx="8719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用</a:t>
            </a:r>
            <a:r>
              <a:rPr lang="en-US" altLang="zh-CN"/>
              <a:t>Intel ISAs</a:t>
            </a:r>
            <a:r>
              <a:rPr lang="zh-CN" altLang="en-US"/>
              <a:t>在</a:t>
            </a:r>
            <a:r>
              <a:rPr lang="en-US" altLang="zh-CN"/>
              <a:t>CPU</a:t>
            </a:r>
            <a:r>
              <a:rPr lang="zh-CN" altLang="en-US"/>
              <a:t>上高度优化的低精度</a:t>
            </a:r>
            <a:r>
              <a:rPr lang="en-US" altLang="zh-CN"/>
              <a:t>kernel</a:t>
            </a:r>
            <a:r>
              <a:rPr lang="zh-CN" altLang="en-US"/>
              <a:t>，同</a:t>
            </a:r>
            <a:r>
              <a:rPr lang="en-US" altLang="zh-CN"/>
              <a:t>LLM Runtime</a:t>
            </a:r>
            <a:r>
              <a:rPr lang="zh-CN" altLang="en-US"/>
              <a:t>中低精度模型支持，这些</a:t>
            </a:r>
            <a:r>
              <a:rPr lang="en-US" altLang="zh-CN"/>
              <a:t>kernel</a:t>
            </a:r>
            <a:r>
              <a:rPr lang="zh-CN" altLang="en-US"/>
              <a:t>都基于</a:t>
            </a:r>
            <a:r>
              <a:rPr lang="en-US" altLang="zh-CN"/>
              <a:t>x64</a:t>
            </a:r>
            <a:r>
              <a:rPr lang="zh-CN" altLang="en-US"/>
              <a:t>模板库</a:t>
            </a:r>
            <a:r>
              <a:rPr lang="en-US" altLang="zh-CN" b="1"/>
              <a:t>BESTLA</a:t>
            </a:r>
            <a:r>
              <a:rPr lang="zh-CN" altLang="en-US"/>
              <a:t>（在</a:t>
            </a:r>
            <a:r>
              <a:rPr lang="en-US" altLang="zh-CN"/>
              <a:t>intel-extension-for-transformers</a:t>
            </a:r>
            <a:r>
              <a:rPr lang="zh-CN" altLang="en-US"/>
              <a:t>中是</a:t>
            </a:r>
            <a:r>
              <a:rPr lang="en-US" altLang="zh-CN" b="1" err="1"/>
              <a:t>jblas</a:t>
            </a:r>
            <a:r>
              <a:rPr lang="zh-CN" altLang="en-US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236EFB-0A48-2EDA-6972-10E472639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4" y="2917566"/>
            <a:ext cx="11502692" cy="23916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A84D86-9280-0E18-3B7A-0D1E02935195}"/>
              </a:ext>
            </a:extLst>
          </p:cNvPr>
          <p:cNvSpPr txBox="1"/>
          <p:nvPr/>
        </p:nvSpPr>
        <p:spPr>
          <a:xfrm>
            <a:off x="5411072" y="5367183"/>
            <a:ext cx="244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err="1"/>
              <a:t>jblas</a:t>
            </a:r>
            <a:r>
              <a:rPr lang="zh-CN" altLang="en-US" sz="2400" b="1"/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1442165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5D858-A230-EE02-1DCF-D7F1AFFA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798B55-72CC-FCCF-AC28-D3BD28DE1E20}"/>
              </a:ext>
            </a:extLst>
          </p:cNvPr>
          <p:cNvSpPr txBox="1"/>
          <p:nvPr/>
        </p:nvSpPr>
        <p:spPr>
          <a:xfrm>
            <a:off x="514492" y="1735117"/>
            <a:ext cx="60939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高度优化的在</a:t>
            </a:r>
            <a:r>
              <a:rPr lang="en-US" altLang="zh-CN"/>
              <a:t>CPU</a:t>
            </a:r>
            <a:r>
              <a:rPr lang="zh-CN" altLang="en-US"/>
              <a:t>上用</a:t>
            </a:r>
            <a:r>
              <a:rPr lang="en-US" altLang="zh-CN"/>
              <a:t>Intel ISAs</a:t>
            </a:r>
            <a:r>
              <a:rPr lang="zh-CN" altLang="en-US"/>
              <a:t>（</a:t>
            </a:r>
            <a:r>
              <a:rPr lang="en-US" altLang="zh-CN"/>
              <a:t>AMX, VNNI,AVX512F, AVX_VNNI, AVX2</a:t>
            </a:r>
            <a:r>
              <a:rPr lang="zh-CN" altLang="en-US"/>
              <a:t>）实现的低精度</a:t>
            </a:r>
            <a:r>
              <a:rPr lang="en-US" altLang="zh-CN"/>
              <a:t>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在流行大模型上与</a:t>
            </a:r>
            <a:r>
              <a:rPr lang="en-US" altLang="zh-CN"/>
              <a:t>llama.cpp</a:t>
            </a:r>
            <a:r>
              <a:rPr lang="zh-CN" altLang="en-US"/>
              <a:t>相比高至</a:t>
            </a:r>
            <a:r>
              <a:rPr lang="en-US" altLang="zh-CN"/>
              <a:t>40</a:t>
            </a:r>
            <a:r>
              <a:rPr lang="zh-CN" altLang="en-US"/>
              <a:t>倍的性能加速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CPU</a:t>
            </a:r>
            <a:r>
              <a:rPr lang="zh-CN" altLang="en-US"/>
              <a:t>上实现了跨节点</a:t>
            </a:r>
            <a:r>
              <a:rPr lang="en-US" altLang="zh-CN"/>
              <a:t>/sockets</a:t>
            </a:r>
            <a:r>
              <a:rPr lang="zh-CN" altLang="en-US"/>
              <a:t>的</a:t>
            </a:r>
            <a:r>
              <a:rPr lang="en-US" altLang="zh-CN"/>
              <a:t>tensor</a:t>
            </a:r>
            <a:r>
              <a:rPr lang="zh-CN" altLang="en-US"/>
              <a:t>并行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C1CC04-C034-7FC0-ABC8-1FBFBDBF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598"/>
            <a:ext cx="5956133" cy="28971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C8A9B1-DAA8-CA6A-3D0E-CC2EC02A6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33" y="3645555"/>
            <a:ext cx="6099147" cy="26411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F67017-567C-C3E7-89A1-7EF6D00C2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86" y="1298824"/>
            <a:ext cx="5446794" cy="27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26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5A982FA-CEBA-36AA-834F-F82BF2173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3063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CFFB9B9-9CEE-6792-F133-F9A72E06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7961" y="2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049E59-DB2C-9395-4428-92497CA32181}"/>
              </a:ext>
            </a:extLst>
          </p:cNvPr>
          <p:cNvSpPr txBox="1"/>
          <p:nvPr/>
        </p:nvSpPr>
        <p:spPr>
          <a:xfrm>
            <a:off x="815009" y="128754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Transformers-Accelerated Libraries</a:t>
            </a:r>
            <a:endParaRPr lang="zh-CN" altLang="en-US" sz="2400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7049EF-098D-2447-F95A-DBA654752C78}"/>
              </a:ext>
            </a:extLst>
          </p:cNvPr>
          <p:cNvSpPr txBox="1"/>
          <p:nvPr/>
        </p:nvSpPr>
        <p:spPr>
          <a:xfrm>
            <a:off x="1355749" y="5760729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altLang="zh-CN" sz="2400" b="1">
                <a:effectLst/>
              </a:rPr>
              <a:t>Cache Issues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4640AD-A325-0D08-006A-720DE8CB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564" y="1674698"/>
            <a:ext cx="7506975" cy="48871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9062882-8BFD-61BB-DC67-D8DCF23BAEFA}"/>
              </a:ext>
            </a:extLst>
          </p:cNvPr>
          <p:cNvSpPr txBox="1"/>
          <p:nvPr/>
        </p:nvSpPr>
        <p:spPr>
          <a:xfrm>
            <a:off x="1355749" y="3765609"/>
            <a:ext cx="22650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/>
              <a:t>Intel Xeon CPU</a:t>
            </a:r>
            <a:r>
              <a:rPr lang="zh-CN" altLang="en-US" sz="2000"/>
              <a:t>中</a:t>
            </a:r>
            <a:endParaRPr lang="en-US" altLang="zh-CN" sz="2000"/>
          </a:p>
          <a:p>
            <a:r>
              <a:rPr lang="en-US" altLang="zh-CN" sz="2000"/>
              <a:t>cache-line</a:t>
            </a:r>
            <a:r>
              <a:rPr lang="zh-CN" altLang="en-US" sz="2000"/>
              <a:t>的大小为</a:t>
            </a:r>
            <a:r>
              <a:rPr lang="en-US" altLang="zh-CN" sz="2000"/>
              <a:t>64Byte</a:t>
            </a:r>
            <a:endParaRPr lang="zh-CN" altLang="en-US" sz="20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D93737-95AD-ED08-409A-D0ADF8B176BA}"/>
              </a:ext>
            </a:extLst>
          </p:cNvPr>
          <p:cNvSpPr txBox="1"/>
          <p:nvPr/>
        </p:nvSpPr>
        <p:spPr>
          <a:xfrm>
            <a:off x="817015" y="1729936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altLang="zh-CN" sz="2400" b="1"/>
              <a:t>3D Inference</a:t>
            </a:r>
            <a:endParaRPr lang="en-US" altLang="zh-CN" sz="24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827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4AF0B-EBA4-B199-28BC-D60D5DBB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DF1C6B-1D71-787A-C100-DFE148ACE76F}"/>
              </a:ext>
            </a:extLst>
          </p:cNvPr>
          <p:cNvSpPr txBox="1"/>
          <p:nvPr/>
        </p:nvSpPr>
        <p:spPr>
          <a:xfrm>
            <a:off x="817015" y="1784373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SPMM_VNNI 3D Inference</a:t>
            </a:r>
            <a:endParaRPr lang="zh-CN" altLang="en-US" sz="2400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9D5C97-5FAA-0A86-30CF-8A76E0A8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477"/>
            <a:ext cx="12192000" cy="36165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63A912-171A-357F-B62F-C666C2939B3B}"/>
              </a:ext>
            </a:extLst>
          </p:cNvPr>
          <p:cNvSpPr txBox="1"/>
          <p:nvPr/>
        </p:nvSpPr>
        <p:spPr>
          <a:xfrm>
            <a:off x="815009" y="128754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Transformers-Accelerated Libraries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3935743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4AF0B-EBA4-B199-28BC-D60D5DBB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DF1C6B-1D71-787A-C100-DFE148ACE76F}"/>
              </a:ext>
            </a:extLst>
          </p:cNvPr>
          <p:cNvSpPr txBox="1"/>
          <p:nvPr/>
        </p:nvSpPr>
        <p:spPr>
          <a:xfrm>
            <a:off x="817015" y="1784373"/>
            <a:ext cx="23237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SPMM_VNNI 3D Inference</a:t>
            </a:r>
            <a:endParaRPr lang="zh-CN" altLang="en-US" sz="2400" b="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63A912-171A-357F-B62F-C666C2939B3B}"/>
              </a:ext>
            </a:extLst>
          </p:cNvPr>
          <p:cNvSpPr txBox="1"/>
          <p:nvPr/>
        </p:nvSpPr>
        <p:spPr>
          <a:xfrm>
            <a:off x="815009" y="128754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Transformers-Accelerated Libraries</a:t>
            </a:r>
            <a:endParaRPr lang="zh-CN" altLang="en-US" sz="2400" b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B1E78A-9ABC-EA5F-FB0A-2BE228FD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17" y="1749207"/>
            <a:ext cx="6999394" cy="50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37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Intel CPU Inference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7C457F-2E36-70EE-963F-B90E739D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9" y="1777908"/>
            <a:ext cx="6458793" cy="4043143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870EB41-615B-4CC2-54F6-97FB9E5B9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867741"/>
              </p:ext>
            </p:extLst>
          </p:nvPr>
        </p:nvGraphicFramePr>
        <p:xfrm>
          <a:off x="7273802" y="3734166"/>
          <a:ext cx="4675998" cy="2963200"/>
        </p:xfrm>
        <a:graphic>
          <a:graphicData uri="http://schemas.openxmlformats.org/drawingml/2006/table">
            <a:tbl>
              <a:tblPr/>
              <a:tblGrid>
                <a:gridCol w="930346">
                  <a:extLst>
                    <a:ext uri="{9D8B030D-6E8A-4147-A177-3AD203B41FA5}">
                      <a16:colId xmlns:a16="http://schemas.microsoft.com/office/drawing/2014/main" val="3839501968"/>
                    </a:ext>
                  </a:extLst>
                </a:gridCol>
                <a:gridCol w="930346">
                  <a:extLst>
                    <a:ext uri="{9D8B030D-6E8A-4147-A177-3AD203B41FA5}">
                      <a16:colId xmlns:a16="http://schemas.microsoft.com/office/drawing/2014/main" val="624013130"/>
                    </a:ext>
                  </a:extLst>
                </a:gridCol>
                <a:gridCol w="930346">
                  <a:extLst>
                    <a:ext uri="{9D8B030D-6E8A-4147-A177-3AD203B41FA5}">
                      <a16:colId xmlns:a16="http://schemas.microsoft.com/office/drawing/2014/main" val="2025051057"/>
                    </a:ext>
                  </a:extLst>
                </a:gridCol>
                <a:gridCol w="930346">
                  <a:extLst>
                    <a:ext uri="{9D8B030D-6E8A-4147-A177-3AD203B41FA5}">
                      <a16:colId xmlns:a16="http://schemas.microsoft.com/office/drawing/2014/main" val="193144365"/>
                    </a:ext>
                  </a:extLst>
                </a:gridCol>
                <a:gridCol w="954614">
                  <a:extLst>
                    <a:ext uri="{9D8B030D-6E8A-4147-A177-3AD203B41FA5}">
                      <a16:colId xmlns:a16="http://schemas.microsoft.com/office/drawing/2014/main" val="1723195311"/>
                    </a:ext>
                  </a:extLst>
                </a:gridCol>
              </a:tblGrid>
              <a:tr h="4271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solidFill>
                            <a:srgbClr val="191B1F"/>
                          </a:solidFill>
                          <a:effectLst/>
                        </a:rPr>
                        <a:t>时间轴</a:t>
                      </a:r>
                      <a:endParaRPr lang="zh-CN" alt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solidFill>
                            <a:srgbClr val="191B1F"/>
                          </a:solidFill>
                          <a:effectLst/>
                        </a:rPr>
                        <a:t>对应阵列行</a:t>
                      </a:r>
                      <a:endParaRPr lang="zh-CN" alt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solidFill>
                            <a:srgbClr val="191B1F"/>
                          </a:solidFill>
                          <a:effectLst/>
                        </a:rPr>
                        <a:t>累加和的脉动过程</a:t>
                      </a:r>
                      <a:endParaRPr lang="zh-CN" alt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solidFill>
                            <a:srgbClr val="191B1F"/>
                          </a:solidFill>
                          <a:effectLst/>
                        </a:rPr>
                        <a:t>配套的</a:t>
                      </a: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A</a:t>
                      </a:r>
                      <a:r>
                        <a:rPr lang="zh-CN" altLang="en-US" sz="1200">
                          <a:solidFill>
                            <a:srgbClr val="191B1F"/>
                          </a:solidFill>
                          <a:effectLst/>
                        </a:rPr>
                        <a:t>输入</a:t>
                      </a:r>
                      <a:endParaRPr lang="zh-CN" alt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>
                          <a:solidFill>
                            <a:srgbClr val="191B1F"/>
                          </a:solidFill>
                          <a:effectLst/>
                        </a:rPr>
                        <a:t>固定的</a:t>
                      </a: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B</a:t>
                      </a:r>
                      <a:r>
                        <a:rPr lang="zh-CN" altLang="en-US" sz="1200">
                          <a:solidFill>
                            <a:srgbClr val="191B1F"/>
                          </a:solidFill>
                          <a:effectLst/>
                        </a:rPr>
                        <a:t>输入</a:t>
                      </a:r>
                      <a:endParaRPr lang="zh-CN" alt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64524"/>
                  </a:ext>
                </a:extLst>
              </a:tr>
              <a:tr h="2539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Time0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Row0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C[m-K+1][0]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A[m-K+1][0]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B[0][:N]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85465"/>
                  </a:ext>
                </a:extLst>
              </a:tr>
              <a:tr h="2539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Time1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Row1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C[m-K+1][0]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A[m-K+1][1]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B[1][:N]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784695"/>
                  </a:ext>
                </a:extLst>
              </a:tr>
              <a:tr h="2539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Time2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Row2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C[m-K+1][0]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A[m-K+1][2]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B[2][:N]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022042"/>
                  </a:ext>
                </a:extLst>
              </a:tr>
              <a:tr h="2539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Time3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Row3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C[m-K+1][0]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A[m-K+1][3]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B[3][:N]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718207"/>
                  </a:ext>
                </a:extLst>
              </a:tr>
              <a:tr h="2533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>
                          <a:solidFill>
                            <a:srgbClr val="191B1F"/>
                          </a:solidFill>
                          <a:effectLst/>
                        </a:rPr>
                        <a:t>…</a:t>
                      </a:r>
                      <a:endParaRPr lang="zh-CN" alt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>
                          <a:solidFill>
                            <a:srgbClr val="191B1F"/>
                          </a:solidFill>
                          <a:effectLst/>
                        </a:rPr>
                        <a:t>…</a:t>
                      </a:r>
                      <a:endParaRPr lang="zh-CN" alt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>
                          <a:solidFill>
                            <a:srgbClr val="191B1F"/>
                          </a:solidFill>
                          <a:effectLst/>
                        </a:rPr>
                        <a:t>…</a:t>
                      </a:r>
                      <a:endParaRPr lang="zh-CN" alt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>
                          <a:solidFill>
                            <a:srgbClr val="191B1F"/>
                          </a:solidFill>
                          <a:effectLst/>
                        </a:rPr>
                        <a:t>…</a:t>
                      </a:r>
                      <a:endParaRPr lang="zh-CN" alt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>
                          <a:solidFill>
                            <a:srgbClr val="191B1F"/>
                          </a:solidFill>
                          <a:effectLst/>
                        </a:rPr>
                        <a:t>…</a:t>
                      </a:r>
                      <a:endParaRPr lang="zh-CN" alt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30195"/>
                  </a:ext>
                </a:extLst>
              </a:tr>
              <a:tr h="4271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TimeK-1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RowK-1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C[m-K+1][0]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A[m-K+1][K-1]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191B1F"/>
                          </a:solidFill>
                          <a:effectLst/>
                        </a:rPr>
                        <a:t>B[K-1][:N]</a:t>
                      </a:r>
                      <a:endParaRPr lang="en-US" sz="12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20218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AFB80A-521F-E170-A793-EAD75B7A5677}"/>
              </a:ext>
            </a:extLst>
          </p:cNvPr>
          <p:cNvSpPr txBox="1"/>
          <p:nvPr/>
        </p:nvSpPr>
        <p:spPr>
          <a:xfrm>
            <a:off x="7987788" y="1777908"/>
            <a:ext cx="32480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AMX</a:t>
            </a:r>
            <a:r>
              <a:rPr lang="zh-CN" altLang="en-US"/>
              <a:t>阵列是一个二维阵列，一次完成一个向量矩阵乘</a:t>
            </a:r>
            <a:r>
              <a:rPr lang="en-US" altLang="zh-CN"/>
              <a:t>C[1][N]+=A[1][K]*B[K][N]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AMX</a:t>
            </a:r>
            <a:r>
              <a:rPr lang="zh-CN" altLang="en-US"/>
              <a:t>阵列是一个脉动阵列，脉动方向从</a:t>
            </a:r>
            <a:r>
              <a:rPr lang="en-US" altLang="zh-CN"/>
              <a:t>Top-to-Down</a:t>
            </a:r>
          </a:p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3ED537-9988-A4B8-25CB-72E63E1E9E45}"/>
              </a:ext>
            </a:extLst>
          </p:cNvPr>
          <p:cNvSpPr txBox="1"/>
          <p:nvPr/>
        </p:nvSpPr>
        <p:spPr>
          <a:xfrm>
            <a:off x="1821739" y="5936043"/>
            <a:ext cx="3714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一条</a:t>
            </a:r>
            <a:r>
              <a:rPr lang="en-US" altLang="zh-CN" b="1"/>
              <a:t>TMUL</a:t>
            </a:r>
            <a:r>
              <a:rPr lang="zh-CN" altLang="en-US" b="1"/>
              <a:t>指令完成了一个矩阵乘加</a:t>
            </a:r>
            <a:r>
              <a:rPr lang="en-US" altLang="zh-CN" b="1"/>
              <a:t>C[M][N] += A[M][K] * B[K][N]</a:t>
            </a:r>
            <a:endParaRPr lang="zh-CN" altLang="en-US" b="1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D2021F-9B6D-6F5E-8617-18E17A6FD96B}"/>
              </a:ext>
            </a:extLst>
          </p:cNvPr>
          <p:cNvSpPr txBox="1"/>
          <p:nvPr/>
        </p:nvSpPr>
        <p:spPr>
          <a:xfrm>
            <a:off x="815009" y="128754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Transformers-Accelerated Libraries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4183032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4E846A-6F7E-CE40-6CC2-73A3605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38" y="1137132"/>
            <a:ext cx="7171997" cy="1192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sz="2000">
                <a:latin typeface="Arial"/>
                <a:ea typeface="黑体"/>
                <a:cs typeface="+mn-lt"/>
              </a:rPr>
              <a:t>T-HEAD目前开源的RISCV Core</a:t>
            </a:r>
            <a:r>
              <a:rPr lang="zh-CN" altLang="en-US" sz="2000">
                <a:latin typeface="Arial"/>
                <a:ea typeface="黑体"/>
                <a:cs typeface="+mn-lt"/>
              </a:rPr>
              <a:t>：</a:t>
            </a:r>
          </a:p>
          <a:p>
            <a:pPr marL="457200" lvl="1" indent="0">
              <a:buNone/>
            </a:pPr>
            <a:r>
              <a:rPr lang="zh-CN" sz="1800">
                <a:latin typeface="Arial"/>
                <a:ea typeface="黑体"/>
                <a:cs typeface="+mn-lt"/>
              </a:rPr>
              <a:t>OpenE902、OpenE906、OpenC906、OpenC910</a:t>
            </a:r>
          </a:p>
          <a:p>
            <a:r>
              <a:rPr lang="zh-CN" sz="2000">
                <a:latin typeface="Arial"/>
                <a:ea typeface="黑体"/>
                <a:cs typeface="+mn-lt"/>
              </a:rPr>
              <a:t>玄铁C907首次实现Matrix</a:t>
            </a:r>
            <a:r>
              <a:rPr lang="zh-CN" altLang="en-US" sz="2000">
                <a:latin typeface="Arial"/>
                <a:ea typeface="黑体"/>
                <a:cs typeface="+mn-lt"/>
              </a:rPr>
              <a:t> </a:t>
            </a:r>
            <a:r>
              <a:rPr lang="en-US" altLang="en-US" sz="2000">
                <a:latin typeface="Arial"/>
                <a:ea typeface="黑体"/>
                <a:cs typeface="+mn-lt"/>
              </a:rPr>
              <a:t>Extension</a:t>
            </a:r>
            <a:r>
              <a:rPr lang="en-US" altLang="en-US" sz="1800">
                <a:latin typeface="Arial"/>
                <a:ea typeface="黑体"/>
                <a:cs typeface="+mn-lt"/>
              </a:rPr>
              <a:t>(</a:t>
            </a:r>
            <a:r>
              <a:rPr lang="en-US" altLang="en-US" sz="1800" err="1">
                <a:latin typeface="Arial"/>
                <a:ea typeface="黑体"/>
                <a:cs typeface="+mn-lt"/>
              </a:rPr>
              <a:t>暂未开源</a:t>
            </a:r>
            <a:r>
              <a:rPr lang="en-US" altLang="en-US" sz="1800">
                <a:latin typeface="Arial"/>
                <a:ea typeface="黑体"/>
                <a:cs typeface="+mn-lt"/>
              </a:rPr>
              <a:t>)</a:t>
            </a:r>
            <a:endParaRPr lang="zh-CN" sz="1800">
              <a:latin typeface="Arial"/>
              <a:ea typeface="黑体"/>
              <a:cs typeface="Arial"/>
            </a:endParaRPr>
          </a:p>
          <a:p>
            <a:endParaRPr lang="zh-CN" altLang="en-US" sz="2000">
              <a:solidFill>
                <a:srgbClr val="000000"/>
              </a:solidFill>
              <a:cs typeface="Arial"/>
            </a:endParaRPr>
          </a:p>
          <a:p>
            <a:endParaRPr lang="zh-CN" altLang="en-US" sz="200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黑体"/>
                <a:cs typeface="+mj-lt"/>
              </a:rPr>
              <a:t>T-HEAD </a:t>
            </a:r>
            <a:r>
              <a:rPr lang="zh-CN">
                <a:ea typeface="黑体"/>
                <a:cs typeface="+mj-lt"/>
              </a:rPr>
              <a:t>RISC-V </a:t>
            </a:r>
            <a:r>
              <a:rPr lang="zh-CN" altLang="en-US">
                <a:ea typeface="黑体"/>
                <a:cs typeface="+mj-lt"/>
              </a:rPr>
              <a:t>Matrix Extension </a:t>
            </a:r>
            <a:endParaRPr lang="zh-CN">
              <a:ea typeface="黑体"/>
              <a:cs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C05B71-DF13-C7CC-403B-64C7044D52FB}"/>
              </a:ext>
            </a:extLst>
          </p:cNvPr>
          <p:cNvSpPr txBox="1"/>
          <p:nvPr/>
        </p:nvSpPr>
        <p:spPr>
          <a:xfrm>
            <a:off x="467710" y="2858813"/>
            <a:ext cx="66977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zh-CN" altLang="en-US"/>
              <a:t>T-HEAD结合RISC-V Matrix Extension的端到端的流程</a:t>
            </a:r>
            <a:endParaRPr lang="en-US" altLang="zh-CN"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zh-CN" altLang="en-US"/>
              <a:t>HHB：AI模型编译</a:t>
            </a:r>
            <a:endParaRPr lang="en-US" altLang="zh-CN"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en-US" altLang="zh-CN"/>
              <a:t>T-Head </a:t>
            </a:r>
            <a:r>
              <a:rPr lang="zh-CN" altLang="en-US"/>
              <a:t>的</a:t>
            </a:r>
            <a:r>
              <a:rPr lang="en-US" altLang="zh-CN"/>
              <a:t> RISC-V </a:t>
            </a:r>
            <a:r>
              <a:rPr lang="en-US" altLang="zh-CN" err="1"/>
              <a:t>gcc</a:t>
            </a:r>
            <a:r>
              <a:rPr lang="en-US" altLang="zh-CN"/>
              <a:t> </a:t>
            </a:r>
            <a:r>
              <a:rPr lang="zh-CN" altLang="en-US"/>
              <a:t>工具链</a:t>
            </a:r>
            <a:endParaRPr lang="en-US" altLang="zh-CN"/>
          </a:p>
          <a:p>
            <a:pPr marL="457200" lvl="2"/>
            <a:r>
              <a:rPr lang="zh-CN" altLang="en-US"/>
              <a:t> 链接</a:t>
            </a:r>
            <a:r>
              <a:rPr lang="en-US" altLang="zh-CN"/>
              <a:t>SHL RVM AI</a:t>
            </a:r>
            <a:r>
              <a:rPr lang="zh-CN" altLang="en-US"/>
              <a:t>高性能计算库</a:t>
            </a:r>
            <a:endParaRPr lang="zh-CN" altLang="en-US">
              <a:cs typeface="Arial"/>
            </a:endParaRPr>
          </a:p>
        </p:txBody>
      </p:sp>
      <p:pic>
        <p:nvPicPr>
          <p:cNvPr id="5" name="图片 4" descr="图形用户界面, 应用程序&#10;&#10;已自动生成说明">
            <a:extLst>
              <a:ext uri="{FF2B5EF4-FFF2-40B4-BE49-F238E27FC236}">
                <a16:creationId xmlns:a16="http://schemas.microsoft.com/office/drawing/2014/main" id="{C39DAC2B-7985-978C-A93C-366A67C0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767" y="1445172"/>
            <a:ext cx="5643294" cy="44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30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4E846A-6F7E-CE40-6CC2-73A3605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39" y="1025458"/>
            <a:ext cx="10844047" cy="2013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2400">
                <a:latin typeface="Arial"/>
                <a:ea typeface="黑体"/>
                <a:cs typeface="+mn-lt"/>
              </a:rPr>
              <a:t>RISC-V Matrix Extension </a:t>
            </a:r>
            <a:r>
              <a:rPr lang="zh-CN" sz="2400">
                <a:latin typeface="Arial"/>
                <a:ea typeface="黑体"/>
                <a:cs typeface="+mn-lt"/>
              </a:rPr>
              <a:t>End-to-End</a:t>
            </a:r>
            <a:r>
              <a:rPr lang="zh-CN" altLang="en-US" sz="2400">
                <a:latin typeface="Arial"/>
                <a:ea typeface="黑体"/>
                <a:cs typeface="+mn-lt"/>
              </a:rPr>
              <a:t> pipeline</a:t>
            </a:r>
            <a:endParaRPr lang="zh-CN" altLang="en-US" sz="2400">
              <a:latin typeface="Arial"/>
              <a:ea typeface="黑体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zh-CN">
                <a:latin typeface="Arial"/>
                <a:ea typeface="黑体"/>
                <a:cs typeface="Arial"/>
              </a:rPr>
              <a:t>HHB</a:t>
            </a:r>
            <a:endParaRPr lang="zh-CN" altLang="en-US" sz="2000">
              <a:solidFill>
                <a:srgbClr val="000000"/>
              </a:solidFill>
              <a:latin typeface="Arial"/>
              <a:ea typeface="黑体"/>
              <a:cs typeface="Arial"/>
            </a:endParaRPr>
          </a:p>
          <a:p>
            <a:pPr lvl="2">
              <a:buFont typeface="Calibri"/>
              <a:buChar char="-"/>
            </a:pPr>
            <a:endParaRPr lang="zh-CN" altLang="en-US" sz="1800" b="1">
              <a:solidFill>
                <a:srgbClr val="000000"/>
              </a:solidFill>
              <a:cs typeface="Arial"/>
            </a:endParaRPr>
          </a:p>
          <a:p>
            <a:endParaRPr lang="zh-CN" altLang="en-US">
              <a:solidFill>
                <a:srgbClr val="000000"/>
              </a:solidFill>
              <a:cs typeface="Arial"/>
            </a:endParaRPr>
          </a:p>
          <a:p>
            <a:endParaRPr lang="zh-CN" altLang="en-US" sz="240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黑体"/>
                <a:cs typeface="+mj-lt"/>
              </a:rPr>
              <a:t>T-HEAD </a:t>
            </a:r>
            <a:r>
              <a:rPr lang="zh-CN">
                <a:ea typeface="黑体"/>
                <a:cs typeface="+mj-lt"/>
              </a:rPr>
              <a:t>RISC-V </a:t>
            </a:r>
            <a:r>
              <a:rPr lang="zh-CN" altLang="en-US">
                <a:ea typeface="黑体"/>
                <a:cs typeface="+mj-lt"/>
              </a:rPr>
              <a:t>Matrix Extension </a:t>
            </a:r>
            <a:endParaRPr lang="zh-CN">
              <a:ea typeface="黑体"/>
              <a:cs typeface="+mj-lt"/>
            </a:endParaRPr>
          </a:p>
        </p:txBody>
      </p:sp>
      <p:pic>
        <p:nvPicPr>
          <p:cNvPr id="5" name="图片 4" descr="图形用户界面, 应用程序&#10;&#10;已自动生成说明">
            <a:extLst>
              <a:ext uri="{FF2B5EF4-FFF2-40B4-BE49-F238E27FC236}">
                <a16:creationId xmlns:a16="http://schemas.microsoft.com/office/drawing/2014/main" id="{D12455DC-A794-52B1-FBEC-AC37BDBB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259" y="2492545"/>
            <a:ext cx="7087914" cy="3035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BA3E97-ECED-33F6-72D2-E334002C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018" y="5733066"/>
            <a:ext cx="5583623" cy="11265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AD2108-1D3E-C75E-D949-0102CF2430CE}"/>
              </a:ext>
            </a:extLst>
          </p:cNvPr>
          <p:cNvSpPr txBox="1"/>
          <p:nvPr/>
        </p:nvSpPr>
        <p:spPr>
          <a:xfrm>
            <a:off x="4526017" y="5334000"/>
            <a:ext cx="42238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cs typeface="Arial"/>
              </a:rPr>
              <a:t>输出文件：Model--&gt;C文件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47BAB9-78E6-138E-75E6-C155A9211293}"/>
              </a:ext>
            </a:extLst>
          </p:cNvPr>
          <p:cNvSpPr txBox="1"/>
          <p:nvPr/>
        </p:nvSpPr>
        <p:spPr>
          <a:xfrm>
            <a:off x="526832" y="3193831"/>
            <a:ext cx="3748252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2"/>
            <a:r>
              <a:rPr lang="en-US" altLang="zh-CN">
                <a:cs typeface="Arial"/>
              </a:rPr>
              <a:t>另：</a:t>
            </a:r>
          </a:p>
          <a:p>
            <a:pPr marL="285750" lvl="2" indent="-285750">
              <a:buFont typeface="Calibri"/>
              <a:buChar char="-"/>
            </a:pPr>
            <a:r>
              <a:rPr lang="en-US" altLang="zh-CN">
                <a:cs typeface="Arial"/>
              </a:rPr>
              <a:t>HHB</a:t>
            </a:r>
            <a:r>
              <a:rPr lang="zh-CN">
                <a:cs typeface="Arial"/>
              </a:rPr>
              <a:t> 当前主要支持 </a:t>
            </a:r>
            <a:r>
              <a:rPr lang="en-US" altLang="zh-CN">
                <a:cs typeface="Arial"/>
              </a:rPr>
              <a:t>4</a:t>
            </a:r>
            <a:r>
              <a:rPr lang="zh-CN">
                <a:cs typeface="Arial"/>
              </a:rPr>
              <a:t> 种不同的</a:t>
            </a:r>
            <a:r>
              <a:rPr lang="zh-CN" b="1">
                <a:cs typeface="Arial"/>
              </a:rPr>
              <a:t>模型格式</a:t>
            </a:r>
            <a:r>
              <a:rPr lang="zh-CN">
                <a:cs typeface="Arial"/>
              </a:rPr>
              <a:t>​</a:t>
            </a:r>
            <a:r>
              <a:rPr lang="zh-CN" altLang="en-US">
                <a:cs typeface="Arial"/>
              </a:rPr>
              <a:t>：</a:t>
            </a:r>
            <a:r>
              <a:rPr lang="en-US" altLang="zh-CN" sz="1600" err="1">
                <a:cs typeface="Arial"/>
              </a:rPr>
              <a:t>caffemodel</a:t>
            </a:r>
            <a:r>
              <a:rPr lang="zh-CN" sz="1600">
                <a:cs typeface="Arial"/>
              </a:rPr>
              <a:t>（</a:t>
            </a:r>
            <a:r>
              <a:rPr lang="en-US" altLang="zh-CN" sz="1600">
                <a:cs typeface="Arial"/>
              </a:rPr>
              <a:t>Caffe</a:t>
            </a:r>
            <a:r>
              <a:rPr lang="zh-CN" sz="1600">
                <a:cs typeface="Arial"/>
              </a:rPr>
              <a:t>）、</a:t>
            </a:r>
            <a:r>
              <a:rPr lang="en-US" altLang="zh-CN" sz="1600">
                <a:cs typeface="Arial"/>
              </a:rPr>
              <a:t>pb</a:t>
            </a:r>
            <a:r>
              <a:rPr lang="zh-CN" sz="1600">
                <a:cs typeface="Arial"/>
              </a:rPr>
              <a:t>（</a:t>
            </a:r>
            <a:r>
              <a:rPr lang="en-US" altLang="zh-CN" sz="1600">
                <a:cs typeface="Arial"/>
              </a:rPr>
              <a:t>TensorFlow</a:t>
            </a:r>
            <a:r>
              <a:rPr lang="zh-CN" sz="1600">
                <a:cs typeface="Arial"/>
              </a:rPr>
              <a:t>）、</a:t>
            </a:r>
            <a:r>
              <a:rPr lang="en-US" altLang="zh-CN" sz="1600" err="1">
                <a:cs typeface="Arial"/>
              </a:rPr>
              <a:t>tflite</a:t>
            </a:r>
            <a:r>
              <a:rPr lang="zh-CN" sz="1600">
                <a:cs typeface="Arial"/>
              </a:rPr>
              <a:t> 、</a:t>
            </a:r>
            <a:r>
              <a:rPr lang="en-US" altLang="zh-CN" sz="1600" err="1">
                <a:cs typeface="Arial"/>
              </a:rPr>
              <a:t>onnx</a:t>
            </a:r>
            <a:r>
              <a:rPr lang="zh-CN" sz="1600">
                <a:cs typeface="Arial"/>
              </a:rPr>
              <a:t>​</a:t>
            </a:r>
            <a:endParaRPr lang="zh-CN">
              <a:cs typeface="Arial"/>
            </a:endParaRPr>
          </a:p>
          <a:p>
            <a:pPr marL="228600" lvl="2" indent="-228600">
              <a:buFont typeface="Calibri"/>
              <a:buChar char="-"/>
            </a:pPr>
            <a:r>
              <a:rPr lang="zh-CN" altLang="en-US" sz="1600">
                <a:cs typeface="Arial"/>
              </a:rPr>
              <a:t>对</a:t>
            </a:r>
            <a:r>
              <a:rPr lang="en-US" altLang="zh-CN" sz="1600">
                <a:cs typeface="Arial"/>
              </a:rPr>
              <a:t>python </a:t>
            </a:r>
            <a:r>
              <a:rPr lang="zh-CN" altLang="en-US" sz="1600">
                <a:cs typeface="Arial"/>
              </a:rPr>
              <a:t>提供接口</a:t>
            </a:r>
            <a:endParaRPr lang="en-US" altLang="zh-CN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295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</a:t>
            </a:r>
            <a:r>
              <a:rPr lang="en-US" altLang="zh-CN">
                <a:ea typeface="+mj-lt"/>
                <a:cs typeface="+mj-lt"/>
              </a:rPr>
              <a:t> Boost LLM Inference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06D683-90B9-B1C0-D51A-5AB66C25ED30}"/>
              </a:ext>
            </a:extLst>
          </p:cNvPr>
          <p:cNvSpPr txBox="1"/>
          <p:nvPr/>
        </p:nvSpPr>
        <p:spPr>
          <a:xfrm>
            <a:off x="815009" y="1238449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Some LLM Inference Experiment Profile</a:t>
            </a:r>
            <a:endParaRPr lang="zh-CN" altLang="en-US" sz="2400" b="1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0E9198-8EF3-1EBE-F59E-389ADA6E4D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556491" y="-3042897"/>
            <a:ext cx="47738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3F1933E-348E-37CE-0FA1-530E2FDCD6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055803" y="-1404595"/>
            <a:ext cx="91739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8DD66DF-9F26-71FD-01C3-D89C756AD42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99161" y="-2005766"/>
            <a:ext cx="64432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514D8F-CF80-1230-A093-746F418A5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2893" y="3446053"/>
            <a:ext cx="18912849" cy="4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F735F82-810A-C96D-7671-D10EC74F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13" y="2640750"/>
            <a:ext cx="9489023" cy="178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82570B6-AEFA-4464-6DF0-F4C4BA34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09" y="3428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6F683FD-F331-24CC-BEBE-C978631D4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13" y="4663141"/>
            <a:ext cx="11004018" cy="171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FC1B5A21-6267-AD51-9BC8-0F358511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240" y="685603"/>
            <a:ext cx="1000901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A500F5-30A8-15DB-71A5-2303B3C8C3A4}"/>
              </a:ext>
            </a:extLst>
          </p:cNvPr>
          <p:cNvSpPr txBox="1"/>
          <p:nvPr/>
        </p:nvSpPr>
        <p:spPr>
          <a:xfrm>
            <a:off x="809623" y="2043041"/>
            <a:ext cx="5044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/>
              <a:t>Llama3-8B Inference Profile on Torch</a:t>
            </a:r>
            <a:endParaRPr lang="zh-CN" altLang="en-US" sz="2000" b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BDA0C2-A396-7989-655A-26BE2CE39C1F}"/>
              </a:ext>
            </a:extLst>
          </p:cNvPr>
          <p:cNvSpPr txBox="1"/>
          <p:nvPr/>
        </p:nvSpPr>
        <p:spPr>
          <a:xfrm>
            <a:off x="121444" y="3301472"/>
            <a:ext cx="3612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BF16</a:t>
            </a:r>
            <a:endParaRPr lang="zh-CN" altLang="en-US" sz="2400" b="1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D9C5E3-D089-9650-F002-AFCBEC2B9228}"/>
              </a:ext>
            </a:extLst>
          </p:cNvPr>
          <p:cNvSpPr txBox="1"/>
          <p:nvPr/>
        </p:nvSpPr>
        <p:spPr>
          <a:xfrm>
            <a:off x="141606" y="5290165"/>
            <a:ext cx="3612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INT4</a:t>
            </a:r>
            <a:endParaRPr lang="zh-CN" altLang="en-US" sz="2400" b="1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0D937E-51D7-002D-F98D-D60E7AB078B7}"/>
              </a:ext>
            </a:extLst>
          </p:cNvPr>
          <p:cNvSpPr/>
          <p:nvPr/>
        </p:nvSpPr>
        <p:spPr>
          <a:xfrm>
            <a:off x="1927764" y="4138484"/>
            <a:ext cx="494925" cy="2240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7A174B-0421-0F8C-6E92-2A2E958C5E96}"/>
              </a:ext>
            </a:extLst>
          </p:cNvPr>
          <p:cNvSpPr txBox="1"/>
          <p:nvPr/>
        </p:nvSpPr>
        <p:spPr>
          <a:xfrm>
            <a:off x="3452377" y="6418480"/>
            <a:ext cx="5264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/>
              <a:t>INT4 quantization model is 6 times faster! 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4106191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4E846A-6F7E-CE40-6CC2-73A3605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39" y="1025458"/>
            <a:ext cx="6666186" cy="34849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2400">
                <a:latin typeface="Arial"/>
                <a:ea typeface="黑体"/>
                <a:cs typeface="+mn-lt"/>
              </a:rPr>
              <a:t>RISC-V Matrix Extension </a:t>
            </a:r>
            <a:r>
              <a:rPr lang="zh-CN" sz="2400">
                <a:latin typeface="Arial"/>
                <a:ea typeface="黑体"/>
                <a:cs typeface="+mn-lt"/>
              </a:rPr>
              <a:t>End-to-End</a:t>
            </a:r>
            <a:r>
              <a:rPr lang="zh-CN" altLang="en-US" sz="2400">
                <a:latin typeface="Arial"/>
                <a:ea typeface="黑体"/>
                <a:cs typeface="+mn-lt"/>
              </a:rPr>
              <a:t> pipeline</a:t>
            </a:r>
            <a:endParaRPr lang="zh-CN" altLang="en-US" sz="2400">
              <a:latin typeface="Arial"/>
              <a:ea typeface="黑体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zh-CN">
                <a:solidFill>
                  <a:srgbClr val="000000"/>
                </a:solidFill>
                <a:latin typeface="Arial"/>
                <a:ea typeface="黑体"/>
                <a:cs typeface="Arial"/>
              </a:rPr>
              <a:t>SHL</a:t>
            </a:r>
            <a:endParaRPr lang="zh-CN">
              <a:solidFill>
                <a:srgbClr val="000000"/>
              </a:solidFill>
              <a:latin typeface="Arial"/>
              <a:ea typeface="黑体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zh-CN">
                <a:solidFill>
                  <a:srgbClr val="000000"/>
                </a:solidFill>
                <a:latin typeface="Arial"/>
                <a:ea typeface="黑体"/>
                <a:cs typeface="Arial"/>
              </a:rPr>
              <a:t>SHL中matrix extension 库</a:t>
            </a:r>
            <a:endParaRPr lang="zh-CN" altLang="en-US">
              <a:solidFill>
                <a:srgbClr val="000000"/>
              </a:solidFill>
              <a:latin typeface="Arial"/>
              <a:ea typeface="黑体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zh-CN">
                <a:solidFill>
                  <a:srgbClr val="000000"/>
                </a:solidFill>
                <a:latin typeface="Arial"/>
                <a:ea typeface="黑体"/>
                <a:cs typeface="Arial"/>
              </a:rPr>
              <a:t>shl/include/shl_thead_rvm</a:t>
            </a:r>
            <a:endParaRPr lang="zh-CN" altLang="en-US">
              <a:solidFill>
                <a:srgbClr val="000000"/>
              </a:solidFill>
              <a:latin typeface="Arial"/>
              <a:ea typeface="黑体"/>
              <a:cs typeface="Arial"/>
            </a:endParaRPr>
          </a:p>
          <a:p>
            <a:pPr marL="1371600" lvl="3" indent="0">
              <a:buNone/>
            </a:pPr>
            <a:r>
              <a:rPr lang="zh-CN">
                <a:solidFill>
                  <a:srgbClr val="000000"/>
                </a:solidFill>
                <a:latin typeface="Arial"/>
                <a:ea typeface="黑体"/>
                <a:cs typeface="Arial"/>
              </a:rPr>
              <a:t>#include &lt;riscv_matrix.h&gt;</a:t>
            </a:r>
            <a:endParaRPr lang="zh-CN">
              <a:latin typeface="Arial"/>
              <a:ea typeface="黑体"/>
              <a:cs typeface="Arial"/>
            </a:endParaRPr>
          </a:p>
          <a:p>
            <a:pPr marL="914400" lvl="2" indent="0">
              <a:buNone/>
            </a:pPr>
            <a:endParaRPr lang="zh-CN">
              <a:latin typeface="Arial"/>
              <a:ea typeface="黑体"/>
              <a:cs typeface="Arial"/>
            </a:endParaRPr>
          </a:p>
          <a:p>
            <a:endParaRPr lang="zh-CN" altLang="en-US">
              <a:solidFill>
                <a:srgbClr val="000000"/>
              </a:solidFill>
              <a:cs typeface="Arial"/>
            </a:endParaRPr>
          </a:p>
          <a:p>
            <a:endParaRPr lang="zh-CN" altLang="en-US" sz="240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黑体"/>
                <a:cs typeface="+mj-lt"/>
              </a:rPr>
              <a:t>T-HEAD </a:t>
            </a:r>
            <a:r>
              <a:rPr lang="zh-CN">
                <a:ea typeface="黑体"/>
                <a:cs typeface="+mj-lt"/>
              </a:rPr>
              <a:t>RISC-V </a:t>
            </a:r>
            <a:r>
              <a:rPr lang="zh-CN" altLang="en-US">
                <a:ea typeface="黑体"/>
                <a:cs typeface="+mj-lt"/>
              </a:rPr>
              <a:t>Matrix Extension </a:t>
            </a:r>
            <a:endParaRPr lang="zh-CN">
              <a:ea typeface="黑体"/>
              <a:cs typeface="+mj-lt"/>
            </a:endParaRPr>
          </a:p>
        </p:txBody>
      </p:sp>
      <p:pic>
        <p:nvPicPr>
          <p:cNvPr id="4" name="图片 3" descr="图片包含 表格&#10;&#10;已自动生成说明">
            <a:extLst>
              <a:ext uri="{FF2B5EF4-FFF2-40B4-BE49-F238E27FC236}">
                <a16:creationId xmlns:a16="http://schemas.microsoft.com/office/drawing/2014/main" id="{DFF46A16-A752-1B64-9703-EC7D76387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17" y="1504293"/>
            <a:ext cx="5823359" cy="449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80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4E846A-6F7E-CE40-6CC2-73A3605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39" y="1025458"/>
            <a:ext cx="6666186" cy="348493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zh-CN" altLang="en-US" sz="2400">
              <a:latin typeface="Arial"/>
              <a:ea typeface="黑体"/>
              <a:cs typeface="Arial"/>
            </a:endParaRPr>
          </a:p>
          <a:p>
            <a:pPr marL="914400" lvl="2" indent="0">
              <a:buNone/>
            </a:pPr>
            <a:endParaRPr lang="zh-CN">
              <a:latin typeface="Arial"/>
              <a:ea typeface="黑体"/>
              <a:cs typeface="Arial"/>
            </a:endParaRPr>
          </a:p>
          <a:p>
            <a:endParaRPr lang="zh-CN" altLang="en-US">
              <a:solidFill>
                <a:srgbClr val="000000"/>
              </a:solidFill>
              <a:cs typeface="Arial"/>
            </a:endParaRPr>
          </a:p>
          <a:p>
            <a:endParaRPr lang="zh-CN" altLang="en-US" sz="240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黑体"/>
                <a:cs typeface="+mj-lt"/>
              </a:rPr>
              <a:t>T-HEAD </a:t>
            </a:r>
            <a:r>
              <a:rPr lang="zh-CN">
                <a:ea typeface="黑体"/>
                <a:cs typeface="+mj-lt"/>
              </a:rPr>
              <a:t>RISC-V </a:t>
            </a:r>
            <a:r>
              <a:rPr lang="zh-CN" altLang="en-US">
                <a:ea typeface="黑体"/>
                <a:cs typeface="+mj-lt"/>
              </a:rPr>
              <a:t>Matrix Extension </a:t>
            </a:r>
            <a:endParaRPr lang="zh-CN">
              <a:ea typeface="黑体"/>
              <a:cs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C39A3A-21C0-2435-C866-91D6A090615E}"/>
              </a:ext>
            </a:extLst>
          </p:cNvPr>
          <p:cNvSpPr txBox="1"/>
          <p:nvPr/>
        </p:nvSpPr>
        <p:spPr>
          <a:xfrm>
            <a:off x="815867" y="1026075"/>
            <a:ext cx="109872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zh-CN" sz="2000" b="1">
                <a:ea typeface="+mn-lt"/>
                <a:cs typeface="+mn-lt"/>
              </a:rPr>
              <a:t>8个</a:t>
            </a:r>
            <a:r>
              <a:rPr lang="zh-CN" sz="2000">
                <a:ea typeface="+mn-lt"/>
                <a:cs typeface="+mn-lt"/>
              </a:rPr>
              <a:t> two-dimensional </a:t>
            </a:r>
            <a:r>
              <a:rPr lang="zh-CN" sz="2000" b="1">
                <a:ea typeface="+mn-lt"/>
                <a:cs typeface="+mn-lt"/>
              </a:rPr>
              <a:t>matrix registers </a:t>
            </a:r>
            <a:r>
              <a:rPr lang="zh-CN" altLang="en-US" sz="2000" b="1">
                <a:ea typeface="+mn-lt"/>
                <a:cs typeface="+mn-lt"/>
              </a:rPr>
              <a:t> </a:t>
            </a:r>
            <a:r>
              <a:rPr lang="zh-CN" sz="2000">
                <a:ea typeface="+mn-lt"/>
                <a:cs typeface="+mn-lt"/>
              </a:rPr>
              <a:t>6个 CSRs</a:t>
            </a:r>
            <a:r>
              <a:rPr lang="zh-CN" altLang="en-US" sz="2000">
                <a:ea typeface="+mn-lt"/>
                <a:cs typeface="+mn-lt"/>
              </a:rPr>
              <a:t> </a:t>
            </a:r>
            <a:endParaRPr lang="zh-CN" sz="2000">
              <a:cs typeface="Arial"/>
            </a:endParaRPr>
          </a:p>
          <a:p>
            <a:pPr>
              <a:buFont typeface=""/>
              <a:buChar char="•"/>
            </a:pPr>
            <a:r>
              <a:rPr lang="en-US" altLang="zh-CN"/>
              <a:t>RLEN</a:t>
            </a:r>
            <a:r>
              <a:rPr lang="zh-CN" altLang="en-US"/>
              <a:t>常数：支持矩阵扩展的</a:t>
            </a:r>
            <a:r>
              <a:rPr lang="en-US" altLang="zh-CN"/>
              <a:t> hart</a:t>
            </a:r>
            <a:r>
              <a:rPr lang="zh-CN" altLang="en-US"/>
              <a:t>（硬件线程）定义一个</a:t>
            </a:r>
            <a:r>
              <a:rPr lang="en-US" altLang="zh-CN"/>
              <a:t> RLEN </a:t>
            </a:r>
            <a:r>
              <a:rPr lang="zh-CN" altLang="en-US"/>
              <a:t>常数，表示矩阵寄存器中一行的位宽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7" name="图片 6" descr="图形用户界面, 应用程序&#10;&#10;已自动生成说明">
            <a:extLst>
              <a:ext uri="{FF2B5EF4-FFF2-40B4-BE49-F238E27FC236}">
                <a16:creationId xmlns:a16="http://schemas.microsoft.com/office/drawing/2014/main" id="{049B7288-A870-6F5E-2FED-98A0B9E2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862" y="1714430"/>
            <a:ext cx="9341069" cy="5143639"/>
          </a:xfrm>
          <a:prstGeom prst="rect">
            <a:avLst/>
          </a:prstGeom>
        </p:spPr>
      </p:pic>
      <p:pic>
        <p:nvPicPr>
          <p:cNvPr id="8" name="图片 7" descr="表格&#10;&#10;已自动生成说明">
            <a:extLst>
              <a:ext uri="{FF2B5EF4-FFF2-40B4-BE49-F238E27FC236}">
                <a16:creationId xmlns:a16="http://schemas.microsoft.com/office/drawing/2014/main" id="{2A054F76-EECB-AC01-7823-671DE193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67" y="4282965"/>
            <a:ext cx="4066748" cy="254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15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4E846A-6F7E-CE40-6CC2-73A3605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39" y="1025458"/>
            <a:ext cx="6666186" cy="348493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zh-CN" altLang="en-US" sz="2400">
              <a:latin typeface="Arial"/>
              <a:ea typeface="黑体"/>
              <a:cs typeface="Arial"/>
            </a:endParaRPr>
          </a:p>
          <a:p>
            <a:pPr marL="914400" lvl="2" indent="0">
              <a:buNone/>
            </a:pPr>
            <a:endParaRPr lang="zh-CN">
              <a:latin typeface="Arial"/>
              <a:ea typeface="黑体"/>
              <a:cs typeface="Arial"/>
            </a:endParaRPr>
          </a:p>
          <a:p>
            <a:endParaRPr lang="zh-CN" altLang="en-US">
              <a:solidFill>
                <a:srgbClr val="000000"/>
              </a:solidFill>
              <a:cs typeface="Arial"/>
            </a:endParaRPr>
          </a:p>
          <a:p>
            <a:endParaRPr lang="zh-CN" altLang="en-US" sz="240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黑体"/>
                <a:cs typeface="+mj-lt"/>
              </a:rPr>
              <a:t>T-HEAD </a:t>
            </a:r>
            <a:r>
              <a:rPr lang="zh-CN">
                <a:ea typeface="黑体"/>
                <a:cs typeface="+mj-lt"/>
              </a:rPr>
              <a:t>RISC-V </a:t>
            </a:r>
            <a:r>
              <a:rPr lang="zh-CN" altLang="en-US">
                <a:ea typeface="黑体"/>
                <a:cs typeface="+mj-lt"/>
              </a:rPr>
              <a:t>Matrix Extension </a:t>
            </a:r>
            <a:endParaRPr lang="zh-CN">
              <a:ea typeface="黑体"/>
              <a:cs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C39A3A-21C0-2435-C866-91D6A090615E}"/>
              </a:ext>
            </a:extLst>
          </p:cNvPr>
          <p:cNvSpPr txBox="1"/>
          <p:nvPr/>
        </p:nvSpPr>
        <p:spPr>
          <a:xfrm>
            <a:off x="815867" y="1026075"/>
            <a:ext cx="109872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ea typeface="+mn-lt"/>
                <a:cs typeface="+mn-lt"/>
              </a:rPr>
              <a:t>Matrix</a:t>
            </a:r>
            <a:r>
              <a:rPr lang="zh-CN" altLang="en-US" sz="2800">
                <a:ea typeface="+mn-lt"/>
                <a:cs typeface="+mn-lt"/>
              </a:rPr>
              <a:t> </a:t>
            </a:r>
            <a:r>
              <a:rPr lang="zh-CN" sz="2800">
                <a:ea typeface="+mn-lt"/>
                <a:cs typeface="+mn-lt"/>
              </a:rPr>
              <a:t>size configure</a:t>
            </a:r>
            <a:endParaRPr lang="zh-CN"/>
          </a:p>
          <a:p>
            <a:endParaRPr lang="zh-CN" sz="2800">
              <a:cs typeface="Arial"/>
            </a:endParaRPr>
          </a:p>
        </p:txBody>
      </p:sp>
      <p:pic>
        <p:nvPicPr>
          <p:cNvPr id="4" name="图片 3" descr="表格&#10;&#10;已自动生成说明">
            <a:extLst>
              <a:ext uri="{FF2B5EF4-FFF2-40B4-BE49-F238E27FC236}">
                <a16:creationId xmlns:a16="http://schemas.microsoft.com/office/drawing/2014/main" id="{18905936-3AC9-6755-2789-15A00160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76" y="1031605"/>
            <a:ext cx="6667500" cy="21146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445FA3-2326-6564-46D6-607169D2916E}"/>
              </a:ext>
            </a:extLst>
          </p:cNvPr>
          <p:cNvSpPr txBox="1"/>
          <p:nvPr/>
        </p:nvSpPr>
        <p:spPr>
          <a:xfrm>
            <a:off x="158970" y="2090245"/>
            <a:ext cx="663859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zh-CN" altLang="en-US"/>
              <a:t>如果小于寄存器大小：</a:t>
            </a:r>
            <a:endParaRPr lang="en-US" altLang="zh-CN"/>
          </a:p>
          <a:p>
            <a:pPr marL="685800" lvl="2" indent="-228600">
              <a:buFont typeface="Wingdings"/>
              <a:buChar char="§"/>
            </a:pPr>
            <a:r>
              <a:rPr lang="zh-CN" altLang="en-US"/>
              <a:t>配置：</a:t>
            </a:r>
            <a:r>
              <a:rPr lang="en-US" altLang="zh-CN" err="1"/>
              <a:t>sizeM</a:t>
            </a:r>
            <a:r>
              <a:rPr lang="en-US" altLang="zh-CN"/>
              <a:t>=2 / </a:t>
            </a:r>
            <a:r>
              <a:rPr lang="en-US" altLang="zh-CN" err="1"/>
              <a:t>sizeK</a:t>
            </a:r>
            <a:r>
              <a:rPr lang="en-US" altLang="zh-CN"/>
              <a:t>=12 / </a:t>
            </a:r>
            <a:r>
              <a:rPr lang="en-US" altLang="zh-CN" err="1"/>
              <a:t>sizeN</a:t>
            </a:r>
            <a:r>
              <a:rPr lang="en-US" altLang="zh-CN"/>
              <a:t>=2</a:t>
            </a:r>
            <a:r>
              <a:rPr lang="zh-CN" altLang="en-US"/>
              <a:t>配置</a:t>
            </a:r>
            <a:endParaRPr lang="en-US" altLang="zh-CN"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en-US" altLang="zh-CN" err="1"/>
              <a:t>MatrixA</a:t>
            </a:r>
            <a:r>
              <a:rPr lang="en-US" altLang="zh-CN"/>
              <a:t>(2x3) x MatrixB^T(2x3)+</a:t>
            </a:r>
            <a:r>
              <a:rPr lang="en-US" altLang="zh-CN" err="1"/>
              <a:t>MatrixC</a:t>
            </a:r>
            <a:r>
              <a:rPr lang="en-US" altLang="zh-CN"/>
              <a:t>(2x2)</a:t>
            </a:r>
            <a:endParaRPr lang="en-US" altLang="zh-CN">
              <a:cs typeface="Arial"/>
            </a:endParaRPr>
          </a:p>
          <a:p>
            <a:pPr marL="685800" lvl="2" indent="-228600">
              <a:buFont typeface="Wingdings"/>
              <a:buChar char="§"/>
            </a:pPr>
            <a:r>
              <a:rPr lang="zh-CN" altLang="en-US"/>
              <a:t>只有绿色块的元素会被指令使用或更新</a:t>
            </a:r>
            <a:endParaRPr lang="en-US" altLang="zh-CN">
              <a:cs typeface="Arial"/>
            </a:endParaRPr>
          </a:p>
          <a:p>
            <a:endParaRPr lang="en-US" altLang="zh-CN"/>
          </a:p>
        </p:txBody>
      </p:sp>
      <p:pic>
        <p:nvPicPr>
          <p:cNvPr id="9" name="图片 8" descr="图表&#10;&#10;已自动生成说明">
            <a:extLst>
              <a:ext uri="{FF2B5EF4-FFF2-40B4-BE49-F238E27FC236}">
                <a16:creationId xmlns:a16="http://schemas.microsoft.com/office/drawing/2014/main" id="{F8C67CC3-25F2-2EC6-499B-389B2967A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41" y="3426781"/>
            <a:ext cx="9708931" cy="30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33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4E846A-6F7E-CE40-6CC2-73A3605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39" y="1025458"/>
            <a:ext cx="6666186" cy="348493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zh-CN" altLang="en-US" sz="2400">
              <a:latin typeface="Arial"/>
              <a:ea typeface="黑体"/>
              <a:cs typeface="Arial"/>
            </a:endParaRPr>
          </a:p>
          <a:p>
            <a:pPr marL="914400" lvl="2" indent="0">
              <a:buNone/>
            </a:pPr>
            <a:endParaRPr lang="zh-CN">
              <a:latin typeface="Arial"/>
              <a:ea typeface="黑体"/>
              <a:cs typeface="Arial"/>
            </a:endParaRPr>
          </a:p>
          <a:p>
            <a:endParaRPr lang="zh-CN" altLang="en-US">
              <a:solidFill>
                <a:srgbClr val="000000"/>
              </a:solidFill>
              <a:cs typeface="Arial"/>
            </a:endParaRPr>
          </a:p>
          <a:p>
            <a:endParaRPr lang="zh-CN" altLang="en-US" sz="240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黑体"/>
                <a:cs typeface="+mj-lt"/>
              </a:rPr>
              <a:t>T-HEAD </a:t>
            </a:r>
            <a:r>
              <a:rPr lang="zh-CN">
                <a:ea typeface="黑体"/>
                <a:cs typeface="+mj-lt"/>
              </a:rPr>
              <a:t>RISC-V </a:t>
            </a:r>
            <a:r>
              <a:rPr lang="zh-CN" altLang="en-US">
                <a:ea typeface="黑体"/>
                <a:cs typeface="+mj-lt"/>
              </a:rPr>
              <a:t>Matrix Extension </a:t>
            </a:r>
            <a:endParaRPr lang="zh-CN">
              <a:ea typeface="黑体"/>
              <a:cs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C39A3A-21C0-2435-C866-91D6A090615E}"/>
              </a:ext>
            </a:extLst>
          </p:cNvPr>
          <p:cNvSpPr txBox="1"/>
          <p:nvPr/>
        </p:nvSpPr>
        <p:spPr>
          <a:xfrm>
            <a:off x="815867" y="1026075"/>
            <a:ext cx="109872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ea typeface="+mn-lt"/>
                <a:cs typeface="+mn-lt"/>
              </a:rPr>
              <a:t>Matrix</a:t>
            </a:r>
            <a:r>
              <a:rPr lang="zh-CN" altLang="en-US" sz="2800">
                <a:ea typeface="+mn-lt"/>
                <a:cs typeface="+mn-lt"/>
              </a:rPr>
              <a:t> </a:t>
            </a:r>
            <a:r>
              <a:rPr lang="en-US" altLang="zh-CN" sz="2800">
                <a:ea typeface="+mn-lt"/>
                <a:cs typeface="+mn-lt"/>
              </a:rPr>
              <a:t>Start</a:t>
            </a:r>
            <a:r>
              <a:rPr lang="zh-CN" altLang="en-US" sz="2800">
                <a:ea typeface="+mn-lt"/>
                <a:cs typeface="+mn-lt"/>
              </a:rPr>
              <a:t> </a:t>
            </a:r>
            <a:r>
              <a:rPr lang="en-US" altLang="zh-CN" sz="2800">
                <a:ea typeface="+mn-lt"/>
                <a:cs typeface="+mn-lt"/>
              </a:rPr>
              <a:t>Row--</a:t>
            </a:r>
            <a:r>
              <a:rPr lang="en-US" altLang="zh-CN" sz="2800" err="1">
                <a:ea typeface="+mn-lt"/>
                <a:cs typeface="+mn-lt"/>
              </a:rPr>
              <a:t>xmrstart</a:t>
            </a:r>
            <a:endParaRPr lang="zh-CN" err="1"/>
          </a:p>
          <a:p>
            <a:endParaRPr lang="zh-CN" sz="2800">
              <a:cs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EFC46B-982D-9F5A-C94B-E09D426951FA}"/>
              </a:ext>
            </a:extLst>
          </p:cNvPr>
          <p:cNvSpPr txBox="1"/>
          <p:nvPr/>
        </p:nvSpPr>
        <p:spPr>
          <a:xfrm>
            <a:off x="1223142" y="1505607"/>
            <a:ext cx="103303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CN" sz="2400">
              <a:cs typeface="Arial"/>
            </a:endParaRPr>
          </a:p>
          <a:p>
            <a:pPr marL="228600" lvl="1" indent="-228600">
              <a:buFont typeface=""/>
              <a:buChar char="•"/>
            </a:pPr>
            <a:r>
              <a:rPr lang="zh-CN" altLang="en-US" sz="2400"/>
              <a:t>可读可写</a:t>
            </a:r>
            <a:endParaRPr lang="en-US" altLang="zh-CN" sz="2400">
              <a:cs typeface="Arial"/>
            </a:endParaRPr>
          </a:p>
          <a:p>
            <a:pPr marL="228600" lvl="1" indent="-228600">
              <a:buFont typeface=""/>
              <a:buChar char="•"/>
            </a:pPr>
            <a:r>
              <a:rPr lang="en-US" altLang="zh-CN" sz="2400"/>
              <a:t>the </a:t>
            </a:r>
            <a:r>
              <a:rPr lang="en-US" altLang="zh-CN" sz="2400">
                <a:highlight>
                  <a:srgbClr val="FFFF00"/>
                </a:highlight>
              </a:rPr>
              <a:t>first matrix row index</a:t>
            </a:r>
            <a:r>
              <a:rPr lang="en-US" altLang="zh-CN" sz="2400"/>
              <a:t> to be executed by a </a:t>
            </a:r>
            <a:r>
              <a:rPr lang="en-US" altLang="zh-CN" sz="2400">
                <a:highlight>
                  <a:srgbClr val="FFFF00"/>
                </a:highlight>
              </a:rPr>
              <a:t>matrix load/store instruction</a:t>
            </a:r>
            <a:endParaRPr lang="en-US" altLang="zh-CN" sz="2400">
              <a:highlight>
                <a:srgbClr val="FFFF00"/>
              </a:highlight>
              <a:cs typeface="Arial"/>
            </a:endParaRPr>
          </a:p>
          <a:p>
            <a:pPr marL="0"/>
            <a:endParaRPr lang="en-US" altLang="zh-CN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2152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4E846A-6F7E-CE40-6CC2-73A3605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39" y="1025458"/>
            <a:ext cx="6666186" cy="348493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zh-CN" altLang="en-US" sz="2400">
              <a:latin typeface="Arial"/>
              <a:ea typeface="黑体"/>
              <a:cs typeface="Arial"/>
            </a:endParaRPr>
          </a:p>
          <a:p>
            <a:pPr marL="914400" lvl="2" indent="0">
              <a:buNone/>
            </a:pPr>
            <a:endParaRPr lang="zh-CN">
              <a:latin typeface="Arial"/>
              <a:ea typeface="黑体"/>
              <a:cs typeface="Arial"/>
            </a:endParaRPr>
          </a:p>
          <a:p>
            <a:endParaRPr lang="zh-CN" altLang="en-US">
              <a:solidFill>
                <a:srgbClr val="000000"/>
              </a:solidFill>
              <a:cs typeface="Arial"/>
            </a:endParaRPr>
          </a:p>
          <a:p>
            <a:endParaRPr lang="zh-CN" altLang="en-US" sz="240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黑体"/>
                <a:cs typeface="+mj-lt"/>
              </a:rPr>
              <a:t>T-HEAD </a:t>
            </a:r>
            <a:r>
              <a:rPr lang="zh-CN">
                <a:ea typeface="黑体"/>
                <a:cs typeface="+mj-lt"/>
              </a:rPr>
              <a:t>RISC-V </a:t>
            </a:r>
            <a:r>
              <a:rPr lang="zh-CN" altLang="en-US">
                <a:ea typeface="黑体"/>
                <a:cs typeface="+mj-lt"/>
              </a:rPr>
              <a:t>Matrix Extension </a:t>
            </a:r>
            <a:endParaRPr lang="zh-CN">
              <a:ea typeface="黑体"/>
              <a:cs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C39A3A-21C0-2435-C866-91D6A090615E}"/>
              </a:ext>
            </a:extLst>
          </p:cNvPr>
          <p:cNvSpPr txBox="1"/>
          <p:nvPr/>
        </p:nvSpPr>
        <p:spPr>
          <a:xfrm>
            <a:off x="815867" y="1026075"/>
            <a:ext cx="109872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ea typeface="+mn-lt"/>
                <a:cs typeface="+mn-lt"/>
              </a:rPr>
              <a:t>Instructions</a:t>
            </a:r>
            <a:endParaRPr lang="zh-CN" sz="2800">
              <a:cs typeface="Arial"/>
            </a:endParaRPr>
          </a:p>
          <a:p>
            <a:endParaRPr lang="zh-CN" sz="2800">
              <a:cs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D0535E-E444-EF12-D745-D6D8D27E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283" y="1504293"/>
            <a:ext cx="5429968" cy="47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4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4E846A-6F7E-CE40-6CC2-73A3605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39" y="1025458"/>
            <a:ext cx="6666186" cy="348493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zh-CN" altLang="en-US" sz="2400">
              <a:latin typeface="Arial"/>
              <a:ea typeface="黑体"/>
              <a:cs typeface="Arial"/>
            </a:endParaRPr>
          </a:p>
          <a:p>
            <a:pPr marL="914400" lvl="2" indent="0">
              <a:buNone/>
            </a:pPr>
            <a:endParaRPr lang="zh-CN">
              <a:latin typeface="Arial"/>
              <a:ea typeface="黑体"/>
              <a:cs typeface="Arial"/>
            </a:endParaRPr>
          </a:p>
          <a:p>
            <a:endParaRPr lang="zh-CN" altLang="en-US">
              <a:solidFill>
                <a:srgbClr val="000000"/>
              </a:solidFill>
              <a:cs typeface="Arial"/>
            </a:endParaRPr>
          </a:p>
          <a:p>
            <a:endParaRPr lang="zh-CN" altLang="en-US" sz="240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黑体"/>
                <a:cs typeface="+mj-lt"/>
              </a:rPr>
              <a:t>T-HEAD </a:t>
            </a:r>
            <a:r>
              <a:rPr lang="zh-CN">
                <a:ea typeface="黑体"/>
                <a:cs typeface="+mj-lt"/>
              </a:rPr>
              <a:t>RISC-V </a:t>
            </a:r>
            <a:r>
              <a:rPr lang="zh-CN" altLang="en-US">
                <a:ea typeface="黑体"/>
                <a:cs typeface="+mj-lt"/>
              </a:rPr>
              <a:t>Matrix Extension </a:t>
            </a:r>
            <a:endParaRPr lang="zh-CN">
              <a:ea typeface="黑体"/>
              <a:cs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C39A3A-21C0-2435-C866-91D6A090615E}"/>
              </a:ext>
            </a:extLst>
          </p:cNvPr>
          <p:cNvSpPr txBox="1"/>
          <p:nvPr/>
        </p:nvSpPr>
        <p:spPr>
          <a:xfrm>
            <a:off x="815867" y="1026075"/>
            <a:ext cx="10987250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ea typeface="+mn-lt"/>
                <a:cs typeface="+mn-lt"/>
              </a:rPr>
              <a:t>Instructions----Matrix Load/Store</a:t>
            </a:r>
            <a:endParaRPr lang="zh-CN" altLang="en-US">
              <a:ea typeface="黑体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altLang="zh-CN" sz="2000">
                <a:ea typeface="+mn-lt"/>
                <a:cs typeface="+mn-lt"/>
              </a:rPr>
              <a:t>Matrix</a:t>
            </a:r>
            <a:r>
              <a:rPr lang="zh-CN" altLang="en-US" sz="2000">
                <a:ea typeface="+mn-lt"/>
                <a:cs typeface="+mn-lt"/>
              </a:rPr>
              <a:t> </a:t>
            </a:r>
            <a:r>
              <a:rPr lang="en-US" altLang="zh-CN" sz="2000">
                <a:ea typeface="+mn-lt"/>
                <a:cs typeface="+mn-lt"/>
              </a:rPr>
              <a:t>Shape</a:t>
            </a:r>
            <a:r>
              <a:rPr lang="zh-CN" altLang="en-US" sz="2000">
                <a:ea typeface="+mn-lt"/>
                <a:cs typeface="+mn-lt"/>
              </a:rPr>
              <a:t>（</a:t>
            </a:r>
            <a:r>
              <a:rPr lang="en-US" altLang="zh-CN" sz="2000" err="1">
                <a:ea typeface="+mn-lt"/>
                <a:cs typeface="+mn-lt"/>
              </a:rPr>
              <a:t>MxK</a:t>
            </a:r>
            <a:r>
              <a:rPr lang="zh-CN" altLang="en-US" sz="2000">
                <a:ea typeface="+mn-lt"/>
                <a:cs typeface="+mn-lt"/>
              </a:rPr>
              <a:t>）</a:t>
            </a:r>
            <a:endParaRPr lang="zh-CN" altLang="en-US" sz="2000">
              <a:cs typeface="Arial"/>
            </a:endParaRPr>
          </a:p>
          <a:p>
            <a:pPr marL="914400" lvl="1" indent="-457200">
              <a:buFont typeface="Arial"/>
              <a:buChar char="•"/>
            </a:pPr>
            <a:r>
              <a:rPr lang="en-US" altLang="zh-CN" sz="2000">
                <a:ea typeface="+mn-lt"/>
                <a:cs typeface="+mn-lt"/>
              </a:rPr>
              <a:t>M=</a:t>
            </a:r>
            <a:r>
              <a:rPr lang="en-US" altLang="zh-CN" sz="2000" err="1">
                <a:ea typeface="+mn-lt"/>
                <a:cs typeface="+mn-lt"/>
              </a:rPr>
              <a:t>sizeM</a:t>
            </a:r>
            <a:r>
              <a:rPr lang="zh-CN" altLang="en-US" sz="2000">
                <a:ea typeface="+mn-lt"/>
                <a:cs typeface="+mn-lt"/>
              </a:rPr>
              <a:t> ⇐ </a:t>
            </a:r>
            <a:r>
              <a:rPr lang="en-US" altLang="zh-CN" sz="2000">
                <a:ea typeface="+mn-lt"/>
                <a:cs typeface="+mn-lt"/>
              </a:rPr>
              <a:t>RLEN/32</a:t>
            </a:r>
            <a:endParaRPr lang="zh-CN" altLang="en-US" sz="2000">
              <a:cs typeface="Arial"/>
            </a:endParaRPr>
          </a:p>
          <a:p>
            <a:pPr marL="914400" lvl="1" indent="-457200">
              <a:buFont typeface="Arial"/>
              <a:buChar char="•"/>
            </a:pPr>
            <a:r>
              <a:rPr lang="en-US" altLang="zh-CN" sz="2000">
                <a:ea typeface="+mn-lt"/>
                <a:cs typeface="+mn-lt"/>
              </a:rPr>
              <a:t>K=</a:t>
            </a:r>
            <a:r>
              <a:rPr lang="en-US" altLang="zh-CN" sz="2000" err="1">
                <a:ea typeface="+mn-lt"/>
                <a:cs typeface="+mn-lt"/>
              </a:rPr>
              <a:t>sizeK</a:t>
            </a:r>
            <a:r>
              <a:rPr lang="en-US" altLang="zh-CN" sz="2000">
                <a:ea typeface="+mn-lt"/>
                <a:cs typeface="+mn-lt"/>
              </a:rPr>
              <a:t>/</a:t>
            </a:r>
            <a:r>
              <a:rPr lang="zh-CN" altLang="en-US" sz="2000">
                <a:ea typeface="+mn-lt"/>
                <a:cs typeface="+mn-lt"/>
              </a:rPr>
              <a:t>元素大小</a:t>
            </a:r>
            <a:r>
              <a:rPr lang="en-US" altLang="zh-CN" sz="2000">
                <a:ea typeface="+mn-lt"/>
                <a:cs typeface="+mn-lt"/>
              </a:rPr>
              <a:t>(</a:t>
            </a:r>
            <a:r>
              <a:rPr lang="zh-CN" altLang="en-US" sz="2000">
                <a:ea typeface="+mn-lt"/>
                <a:cs typeface="+mn-lt"/>
              </a:rPr>
              <a:t>以字节为单位</a:t>
            </a:r>
            <a:r>
              <a:rPr lang="en-US" altLang="zh-CN" sz="2000">
                <a:ea typeface="+mn-lt"/>
                <a:cs typeface="+mn-lt"/>
              </a:rPr>
              <a:t>)</a:t>
            </a:r>
            <a:endParaRPr lang="zh-CN" altLang="en-US" sz="2000">
              <a:cs typeface="Arial"/>
            </a:endParaRPr>
          </a:p>
          <a:p>
            <a:pPr marL="1371600" lvl="2" indent="-457200">
              <a:buFont typeface="Wingdings"/>
              <a:buChar char="§"/>
            </a:pPr>
            <a:r>
              <a:rPr lang="en-US" altLang="zh-CN" sz="2000" err="1">
                <a:ea typeface="+mn-lt"/>
                <a:cs typeface="+mn-lt"/>
              </a:rPr>
              <a:t>sizeK</a:t>
            </a:r>
            <a:r>
              <a:rPr lang="zh-CN" altLang="en-US" sz="2000">
                <a:ea typeface="+mn-lt"/>
                <a:cs typeface="+mn-lt"/>
              </a:rPr>
              <a:t> ⇐ </a:t>
            </a:r>
            <a:r>
              <a:rPr lang="en-US" altLang="zh-CN" sz="2000">
                <a:ea typeface="+mn-lt"/>
                <a:cs typeface="+mn-lt"/>
              </a:rPr>
              <a:t>RLEN/8</a:t>
            </a:r>
            <a:endParaRPr lang="zh-CN" altLang="en-US" sz="2000">
              <a:cs typeface="Arial"/>
            </a:endParaRPr>
          </a:p>
          <a:p>
            <a:endParaRPr lang="zh-CN" altLang="en-US" sz="2800">
              <a:ea typeface="黑体"/>
              <a:cs typeface="+mn-lt"/>
            </a:endParaRPr>
          </a:p>
        </p:txBody>
      </p:sp>
      <p:pic>
        <p:nvPicPr>
          <p:cNvPr id="6" name="图片 5" descr="图表&#10;&#10;已自动生成说明">
            <a:extLst>
              <a:ext uri="{FF2B5EF4-FFF2-40B4-BE49-F238E27FC236}">
                <a16:creationId xmlns:a16="http://schemas.microsoft.com/office/drawing/2014/main" id="{5159BB58-F129-D115-2A04-4633E307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01" y="1062201"/>
            <a:ext cx="2835823" cy="1606770"/>
          </a:xfrm>
          <a:prstGeom prst="rect">
            <a:avLst/>
          </a:prstGeom>
        </p:spPr>
      </p:pic>
      <p:pic>
        <p:nvPicPr>
          <p:cNvPr id="7" name="图片 6" descr="图片包含 表格&#10;&#10;已自动生成说明">
            <a:extLst>
              <a:ext uri="{FF2B5EF4-FFF2-40B4-BE49-F238E27FC236}">
                <a16:creationId xmlns:a16="http://schemas.microsoft.com/office/drawing/2014/main" id="{ED8E3A4C-56AF-977E-CE69-F9C85AEB1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351" y="2667000"/>
            <a:ext cx="4308762" cy="4191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2839A0-C345-A161-AD43-0B750821B61C}"/>
              </a:ext>
            </a:extLst>
          </p:cNvPr>
          <p:cNvSpPr txBox="1"/>
          <p:nvPr/>
        </p:nvSpPr>
        <p:spPr>
          <a:xfrm>
            <a:off x="966952" y="3069019"/>
            <a:ext cx="654006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zh-CN" altLang="en-US"/>
              <a:t>元素数据宽度：</a:t>
            </a:r>
            <a:r>
              <a:rPr lang="en-US" altLang="zh-CN"/>
              <a:t>&lt;b/h/w/d&gt; </a:t>
            </a:r>
            <a:r>
              <a:rPr lang="zh-CN" altLang="en-US"/>
              <a:t>字节、半字、字、双字</a:t>
            </a:r>
            <a:endParaRPr lang="en-US" altLang="zh-CN"/>
          </a:p>
          <a:p>
            <a:pPr lvl="1"/>
            <a:r>
              <a:rPr lang="zh-CN" altLang="en-US"/>
              <a:t>其他数据宽度保留</a:t>
            </a:r>
            <a:endParaRPr lang="en-US" altLang="zh-CN">
              <a:cs typeface="Arial"/>
            </a:endParaRPr>
          </a:p>
          <a:p>
            <a:pPr>
              <a:buFont typeface=""/>
              <a:buChar char="•"/>
            </a:pPr>
            <a:r>
              <a:rPr lang="zh-CN" altLang="en-US"/>
              <a:t>  Base address：（</a:t>
            </a:r>
            <a:r>
              <a:rPr lang="en-US" altLang="zh-CN"/>
              <a:t>rs1</a:t>
            </a:r>
            <a:r>
              <a:rPr lang="zh-CN" altLang="en-US"/>
              <a:t>）</a:t>
            </a:r>
            <a:endParaRPr lang="en-US" altLang="zh-CN"/>
          </a:p>
          <a:p>
            <a:pPr marL="228600" indent="-228600">
              <a:buFont typeface=""/>
              <a:buChar char="•"/>
            </a:pPr>
            <a:r>
              <a:rPr lang="en-US" altLang="zh-CN"/>
              <a:t>Row stride in byte</a:t>
            </a:r>
            <a:r>
              <a:rPr lang="zh-CN" altLang="en-US"/>
              <a:t>：</a:t>
            </a:r>
            <a:r>
              <a:rPr lang="en-US" altLang="zh-CN"/>
              <a:t>rs2 </a:t>
            </a:r>
            <a:endParaRPr lang="en-US" altLang="zh-CN">
              <a:cs typeface="Arial"/>
            </a:endParaRPr>
          </a:p>
          <a:p>
            <a:pPr marL="228600" lvl="1" indent="-228600">
              <a:buFont typeface=""/>
              <a:buChar char="•"/>
            </a:pPr>
            <a:endParaRPr lang="en-US" altLang="zh-CN">
              <a:cs typeface="Arial"/>
            </a:endParaRPr>
          </a:p>
          <a:p>
            <a:pPr>
              <a:buFont typeface=""/>
              <a:buChar char="•"/>
            </a:pPr>
            <a:r>
              <a:rPr lang="zh-CN" altLang="en-US"/>
              <a:t>目标寄存器索引和源寄存器索引</a:t>
            </a:r>
            <a:r>
              <a:rPr lang="en-US" altLang="zh-CN"/>
              <a:t> md/ms3</a:t>
            </a:r>
            <a:endParaRPr lang="en-US" altLang="zh-CN">
              <a:cs typeface="Arial"/>
            </a:endParaRPr>
          </a:p>
          <a:p>
            <a:pPr>
              <a:buFont typeface=""/>
              <a:buChar char="•"/>
            </a:pPr>
            <a:endParaRPr lang="en-US" altLang="zh-CN">
              <a:cs typeface="Arial"/>
            </a:endParaRP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Normal</a:t>
            </a:r>
            <a:endParaRPr lang="en-US" altLang="zh-CN"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受到矩阵尺寸配置的影响，可根据配置大小load</a:t>
            </a:r>
            <a:r>
              <a:rPr lang="en-US">
                <a:ea typeface="+mn-lt"/>
                <a:cs typeface="+mn-lt"/>
              </a:rPr>
              <a:t>/store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Whole register load/store</a:t>
            </a:r>
            <a:endParaRPr lang="en-US"/>
          </a:p>
          <a:p>
            <a:pPr lvl="1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始终</a:t>
            </a:r>
            <a:r>
              <a:rPr lang="en-US">
                <a:ea typeface="+mn-lt"/>
                <a:cs typeface="+mn-lt"/>
              </a:rPr>
              <a:t> load/</a:t>
            </a:r>
            <a:r>
              <a:rPr lang="en-US" err="1">
                <a:ea typeface="+mn-lt"/>
                <a:cs typeface="+mn-lt"/>
              </a:rPr>
              <a:t>store</a:t>
            </a:r>
            <a:r>
              <a:rPr lang="en-US" b="1" err="1">
                <a:ea typeface="+mn-lt"/>
                <a:cs typeface="+mn-lt"/>
              </a:rPr>
              <a:t>整个矩阵寄存器</a:t>
            </a:r>
            <a:r>
              <a:rPr lang="en-US" err="1">
                <a:ea typeface="+mn-lt"/>
                <a:cs typeface="+mn-lt"/>
              </a:rPr>
              <a:t>的数据</a:t>
            </a:r>
            <a:endParaRPr lang="en-US" err="1"/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    </a:t>
            </a:r>
            <a:r>
              <a:rPr lang="en-US" err="1">
                <a:ea typeface="+mn-lt"/>
                <a:cs typeface="+mn-lt"/>
              </a:rPr>
              <a:t>sizeM</a:t>
            </a:r>
            <a:r>
              <a:rPr lang="en-US">
                <a:ea typeface="+mn-lt"/>
                <a:cs typeface="+mn-lt"/>
              </a:rPr>
              <a:t> = RLEN/32，sizeK = RLEN/8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cs typeface="Arial"/>
              </a:rPr>
              <a:t>Stream </a:t>
            </a:r>
            <a:r>
              <a:rPr lang="zh-CN" altLang="en-US">
                <a:cs typeface="Arial"/>
              </a:rPr>
              <a:t>流式内存访问</a:t>
            </a:r>
            <a:endParaRPr lang="en-US">
              <a:cs typeface="Arial"/>
            </a:endParaRPr>
          </a:p>
          <a:p>
            <a:pPr>
              <a:buFont typeface=""/>
              <a:buChar char="•"/>
            </a:pPr>
            <a:endParaRPr lang="en-US" altLang="zh-CN">
              <a:cs typeface="Arial"/>
            </a:endParaRPr>
          </a:p>
          <a:p>
            <a:endParaRPr lang="en-US" altLang="zh-CN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521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4E846A-6F7E-CE40-6CC2-73A3605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39" y="1025458"/>
            <a:ext cx="6666186" cy="348493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zh-CN" altLang="en-US" sz="2400">
              <a:latin typeface="Arial"/>
              <a:ea typeface="黑体"/>
              <a:cs typeface="Arial"/>
            </a:endParaRPr>
          </a:p>
          <a:p>
            <a:pPr marL="914400" lvl="2" indent="0">
              <a:buNone/>
            </a:pPr>
            <a:endParaRPr lang="zh-CN">
              <a:latin typeface="Arial"/>
              <a:ea typeface="黑体"/>
              <a:cs typeface="Arial"/>
            </a:endParaRPr>
          </a:p>
          <a:p>
            <a:endParaRPr lang="zh-CN" altLang="en-US">
              <a:solidFill>
                <a:srgbClr val="000000"/>
              </a:solidFill>
              <a:cs typeface="Arial"/>
            </a:endParaRPr>
          </a:p>
          <a:p>
            <a:endParaRPr lang="zh-CN" altLang="en-US" sz="240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黑体"/>
                <a:cs typeface="+mj-lt"/>
              </a:rPr>
              <a:t>T-HEAD </a:t>
            </a:r>
            <a:r>
              <a:rPr lang="zh-CN">
                <a:ea typeface="黑体"/>
                <a:cs typeface="+mj-lt"/>
              </a:rPr>
              <a:t>RISC-V </a:t>
            </a:r>
            <a:r>
              <a:rPr lang="zh-CN" altLang="en-US">
                <a:ea typeface="黑体"/>
                <a:cs typeface="+mj-lt"/>
              </a:rPr>
              <a:t>Matrix Extension </a:t>
            </a:r>
            <a:endParaRPr lang="zh-CN">
              <a:ea typeface="黑体"/>
              <a:cs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C39A3A-21C0-2435-C866-91D6A090615E}"/>
              </a:ext>
            </a:extLst>
          </p:cNvPr>
          <p:cNvSpPr txBox="1"/>
          <p:nvPr/>
        </p:nvSpPr>
        <p:spPr>
          <a:xfrm>
            <a:off x="815867" y="1026075"/>
            <a:ext cx="109872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ea typeface="+mn-lt"/>
                <a:cs typeface="+mn-lt"/>
              </a:rPr>
              <a:t>Instructions----Matrix multiplication</a:t>
            </a:r>
            <a:endParaRPr lang="en-US">
              <a:ea typeface="黑体"/>
              <a:cs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E829DC-9CE8-2A26-1D57-7F8F9E7413DB}"/>
              </a:ext>
            </a:extLst>
          </p:cNvPr>
          <p:cNvSpPr txBox="1"/>
          <p:nvPr/>
        </p:nvSpPr>
        <p:spPr>
          <a:xfrm>
            <a:off x="999797" y="1551590"/>
            <a:ext cx="870782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zh-CN" altLang="en-US"/>
              <a:t>矩阵</a:t>
            </a:r>
            <a:r>
              <a:rPr lang="en-US" altLang="zh-CN"/>
              <a:t>A</a:t>
            </a:r>
            <a:r>
              <a:rPr lang="zh-CN" altLang="en-US"/>
              <a:t>（尺寸为</a:t>
            </a:r>
            <a:r>
              <a:rPr lang="en-US" altLang="zh-CN" err="1"/>
              <a:t>MxK</a:t>
            </a:r>
            <a:r>
              <a:rPr lang="zh-CN" altLang="en-US"/>
              <a:t>）和矩阵</a:t>
            </a:r>
            <a:r>
              <a:rPr lang="en-US" altLang="zh-CN"/>
              <a:t>B</a:t>
            </a:r>
            <a:r>
              <a:rPr lang="zh-CN" altLang="en-US"/>
              <a:t>（尺寸为</a:t>
            </a:r>
            <a:r>
              <a:rPr lang="en-US" altLang="zh-CN" err="1"/>
              <a:t>NxK</a:t>
            </a:r>
            <a:r>
              <a:rPr lang="zh-CN" altLang="en-US"/>
              <a:t>）</a:t>
            </a:r>
            <a:endParaRPr lang="en-US" altLang="zh-CN"/>
          </a:p>
          <a:p>
            <a:pPr lvl="1">
              <a:buFont typeface="Courier New"/>
              <a:buChar char="o"/>
            </a:pPr>
            <a:r>
              <a:rPr lang="zh-CN" altLang="en-US"/>
              <a:t>由</a:t>
            </a:r>
            <a:r>
              <a:rPr lang="en-US" altLang="zh-CN"/>
              <a:t>ms1</a:t>
            </a:r>
            <a:r>
              <a:rPr lang="zh-CN" altLang="en-US"/>
              <a:t>和</a:t>
            </a:r>
            <a:r>
              <a:rPr lang="en-US" altLang="zh-CN"/>
              <a:t>ms2</a:t>
            </a:r>
            <a:r>
              <a:rPr lang="zh-CN" altLang="en-US"/>
              <a:t>指定的矩阵寄存器中取出</a:t>
            </a:r>
            <a:endParaRPr lang="en-US" altLang="zh-CN"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zh-CN" altLang="en-US"/>
              <a:t>将</a:t>
            </a:r>
            <a:r>
              <a:rPr lang="en-US" altLang="zh-CN"/>
              <a:t>A[M][K]</a:t>
            </a:r>
            <a:r>
              <a:rPr lang="zh-CN" altLang="en-US"/>
              <a:t>与</a:t>
            </a:r>
            <a:r>
              <a:rPr lang="en-US" altLang="zh-CN"/>
              <a:t>B[N][K]</a:t>
            </a:r>
            <a:r>
              <a:rPr lang="zh-CN" altLang="en-US"/>
              <a:t>的转置相乘的结果累加到由</a:t>
            </a:r>
            <a:r>
              <a:rPr lang="en-US" altLang="zh-CN"/>
              <a:t>md</a:t>
            </a:r>
            <a:r>
              <a:rPr lang="zh-CN" altLang="en-US"/>
              <a:t>寄存器指定的矩阵</a:t>
            </a:r>
            <a:r>
              <a:rPr lang="en-US" altLang="zh-CN"/>
              <a:t>C(</a:t>
            </a:r>
            <a:r>
              <a:rPr lang="en-US" altLang="zh-CN" err="1"/>
              <a:t>MxN</a:t>
            </a:r>
            <a:r>
              <a:rPr lang="en-US" altLang="zh-CN"/>
              <a:t>)</a:t>
            </a:r>
            <a:r>
              <a:rPr lang="zh-CN" altLang="en-US"/>
              <a:t>中</a:t>
            </a:r>
            <a:endParaRPr lang="en-US" altLang="zh-CN">
              <a:cs typeface="Arial"/>
            </a:endParaRPr>
          </a:p>
          <a:p>
            <a:pPr>
              <a:buFont typeface=""/>
              <a:buChar char="•"/>
            </a:pPr>
            <a:r>
              <a:rPr lang="zh-CN" altLang="en-US"/>
              <a:t>输出将</a:t>
            </a:r>
            <a:r>
              <a:rPr lang="zh-CN" altLang="en-US">
                <a:highlight>
                  <a:srgbClr val="FFFF00"/>
                </a:highlight>
              </a:rPr>
              <a:t>覆盖</a:t>
            </a:r>
            <a:r>
              <a:rPr lang="zh-CN" altLang="en-US"/>
              <a:t>累加寄存器</a:t>
            </a:r>
            <a:r>
              <a:rPr lang="en-US" altLang="zh-CN"/>
              <a:t>C</a:t>
            </a:r>
            <a:endParaRPr lang="en-US" altLang="zh-CN">
              <a:cs typeface="Arial"/>
            </a:endParaRPr>
          </a:p>
          <a:p>
            <a:endParaRPr lang="en-US" altLang="zh-CN"/>
          </a:p>
        </p:txBody>
      </p:sp>
      <p:pic>
        <p:nvPicPr>
          <p:cNvPr id="7" name="图片 6" descr="表格&#10;&#10;已自动生成说明">
            <a:extLst>
              <a:ext uri="{FF2B5EF4-FFF2-40B4-BE49-F238E27FC236}">
                <a16:creationId xmlns:a16="http://schemas.microsoft.com/office/drawing/2014/main" id="{29D3029F-8579-F8D0-1D83-13ACBD13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7" y="3831560"/>
            <a:ext cx="5412829" cy="2807812"/>
          </a:xfrm>
          <a:prstGeom prst="rect">
            <a:avLst/>
          </a:prstGeom>
        </p:spPr>
      </p:pic>
      <p:pic>
        <p:nvPicPr>
          <p:cNvPr id="8" name="图片 7" descr="表格&#10;&#10;已自动生成说明">
            <a:extLst>
              <a:ext uri="{FF2B5EF4-FFF2-40B4-BE49-F238E27FC236}">
                <a16:creationId xmlns:a16="http://schemas.microsoft.com/office/drawing/2014/main" id="{91E7B3C3-E0B7-1583-8293-AF2BC4AF3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03" y="3829828"/>
            <a:ext cx="5760983" cy="28375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439134-4D6F-A4A2-DBE5-EDF9E10A8838}"/>
              </a:ext>
            </a:extLst>
          </p:cNvPr>
          <p:cNvSpPr txBox="1"/>
          <p:nvPr/>
        </p:nvSpPr>
        <p:spPr>
          <a:xfrm>
            <a:off x="342900" y="3029607"/>
            <a:ext cx="37679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altLang="zh-CN"/>
              <a:t>fp16</a:t>
            </a: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</a:rPr>
              <a:t>/bf16</a:t>
            </a:r>
            <a:r>
              <a:rPr lang="en-US" altLang="zh-CN"/>
              <a:t> float： </a:t>
            </a:r>
            <a:r>
              <a:rPr lang="en-US" err="1"/>
              <a:t>fmmacc.h</a:t>
            </a:r>
            <a:endParaRPr lang="zh-CN" altLang="en-US" err="1">
              <a:cs typeface="Arial"/>
            </a:endParaRPr>
          </a:p>
          <a:p>
            <a:pPr>
              <a:buFont typeface=""/>
              <a:buChar char="•"/>
            </a:pPr>
            <a:r>
              <a:rPr lang="en-US" altLang="zh-CN"/>
              <a:t>fp32 float ：</a:t>
            </a:r>
            <a:r>
              <a:rPr lang="en-US" err="1"/>
              <a:t>fmmacc.s</a:t>
            </a:r>
            <a:endParaRPr lang="zh-CN" altLang="en-US" err="1">
              <a:cs typeface="Arial"/>
            </a:endParaRPr>
          </a:p>
          <a:p>
            <a:pPr>
              <a:buFont typeface=""/>
              <a:buChar char="•"/>
            </a:pPr>
            <a:r>
              <a:rPr lang="en-US" altLang="zh-CN"/>
              <a:t>fp64 </a:t>
            </a:r>
            <a:r>
              <a:rPr lang="en-US" altLang="zh-CN" err="1"/>
              <a:t>float：</a:t>
            </a:r>
            <a:r>
              <a:rPr lang="en-US" err="1"/>
              <a:t>fmmacc.d</a:t>
            </a:r>
            <a:endParaRPr lang="zh-CN" altLang="en-US" err="1">
              <a:cs typeface="Arial"/>
            </a:endParaRPr>
          </a:p>
          <a:p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04CCE4-55F8-4C40-D7D1-407B225601EF}"/>
              </a:ext>
            </a:extLst>
          </p:cNvPr>
          <p:cNvSpPr txBox="1"/>
          <p:nvPr/>
        </p:nvSpPr>
        <p:spPr>
          <a:xfrm>
            <a:off x="6202417" y="292450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cs typeface="Arial"/>
              </a:rPr>
              <a:t>int4</a:t>
            </a:r>
          </a:p>
          <a:p>
            <a:pPr>
              <a:buFont typeface=""/>
              <a:buChar char="•"/>
            </a:pPr>
            <a:r>
              <a:rPr lang="en-US" altLang="zh-CN"/>
              <a:t>int8：mmaqa.b</a:t>
            </a:r>
            <a:endParaRPr lang="zh-CN" altLang="en-US">
              <a:cs typeface="Arial"/>
            </a:endParaRPr>
          </a:p>
          <a:p>
            <a:pPr>
              <a:buFont typeface=""/>
              <a:buChar char="•"/>
            </a:pPr>
            <a:r>
              <a:rPr lang="en-US" altLang="zh-CN"/>
              <a:t>int16：mmaqa.h</a:t>
            </a:r>
            <a:endParaRPr lang="zh-CN" altLang="en-US">
              <a:cs typeface="Arial"/>
            </a:endParaRPr>
          </a:p>
          <a:p>
            <a:endParaRPr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8C48E5-A2DF-3389-DA7A-2B5D617B48EA}"/>
              </a:ext>
            </a:extLst>
          </p:cNvPr>
          <p:cNvSpPr txBox="1"/>
          <p:nvPr/>
        </p:nvSpPr>
        <p:spPr>
          <a:xfrm>
            <a:off x="9861331" y="2845676"/>
            <a:ext cx="23293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3D8DEF"/>
                </a:solidFill>
                <a:ea typeface="+mn-lt"/>
                <a:cs typeface="+mn-lt"/>
              </a:rPr>
              <a:t>Standard Matrix Extensions：</a:t>
            </a:r>
            <a:r>
              <a:rPr lang="en-US" altLang="zh-CN" sz="1600">
                <a:solidFill>
                  <a:srgbClr val="3D8DEF"/>
                </a:solidFill>
              </a:rPr>
              <a:t>bf16和int4</a:t>
            </a:r>
            <a:endParaRPr lang="zh-CN" altLang="en-US" sz="160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36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4E846A-6F7E-CE40-6CC2-73A3605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39" y="1025458"/>
            <a:ext cx="6666186" cy="348493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zh-CN" altLang="en-US" sz="2400">
              <a:latin typeface="Arial"/>
              <a:ea typeface="黑体"/>
              <a:cs typeface="Arial"/>
            </a:endParaRPr>
          </a:p>
          <a:p>
            <a:pPr marL="914400" lvl="2" indent="0">
              <a:buNone/>
            </a:pPr>
            <a:endParaRPr lang="zh-CN">
              <a:latin typeface="Arial"/>
              <a:ea typeface="黑体"/>
              <a:cs typeface="Arial"/>
            </a:endParaRPr>
          </a:p>
          <a:p>
            <a:endParaRPr lang="zh-CN" altLang="en-US">
              <a:solidFill>
                <a:srgbClr val="000000"/>
              </a:solidFill>
              <a:cs typeface="Arial"/>
            </a:endParaRPr>
          </a:p>
          <a:p>
            <a:endParaRPr lang="zh-CN" altLang="en-US" sz="240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黑体"/>
                <a:cs typeface="+mj-lt"/>
              </a:rPr>
              <a:t>T-HEAD </a:t>
            </a:r>
            <a:r>
              <a:rPr lang="zh-CN">
                <a:ea typeface="黑体"/>
                <a:cs typeface="+mj-lt"/>
              </a:rPr>
              <a:t>RISC-V </a:t>
            </a:r>
            <a:r>
              <a:rPr lang="zh-CN" altLang="en-US">
                <a:ea typeface="黑体"/>
                <a:cs typeface="+mj-lt"/>
              </a:rPr>
              <a:t>Matrix Extension </a:t>
            </a:r>
            <a:endParaRPr lang="zh-CN">
              <a:ea typeface="黑体"/>
              <a:cs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C39A3A-21C0-2435-C866-91D6A090615E}"/>
              </a:ext>
            </a:extLst>
          </p:cNvPr>
          <p:cNvSpPr txBox="1"/>
          <p:nvPr/>
        </p:nvSpPr>
        <p:spPr>
          <a:xfrm>
            <a:off x="815867" y="1026075"/>
            <a:ext cx="1098725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Instructions----Matrix multiplication---</a:t>
            </a:r>
            <a:r>
              <a:rPr lang="zh-CN" altLang="en-US" sz="2800">
                <a:ea typeface="+mn-lt"/>
                <a:cs typeface="+mn-lt"/>
              </a:rPr>
              <a:t>对齐&amp;矩阵大小</a:t>
            </a:r>
            <a:endParaRPr lang="zh-CN"/>
          </a:p>
          <a:p>
            <a:pPr marL="742950" lvl="1" indent="-285750">
              <a:buFont typeface="Courier New"/>
              <a:buChar char="o"/>
            </a:pPr>
            <a:r>
              <a:rPr lang="en-US" sz="2800">
                <a:ea typeface="+mn-lt"/>
                <a:cs typeface="+mn-lt"/>
              </a:rPr>
              <a:t>Float Matrix Multiplication(non-widen)</a:t>
            </a:r>
            <a:endParaRPr lang="en-US">
              <a:cs typeface="Arial"/>
            </a:endParaRPr>
          </a:p>
          <a:p>
            <a:pPr marL="1371600" indent="-457200">
              <a:buFont typeface="Arial"/>
              <a:buChar char="•"/>
            </a:pPr>
            <a:r>
              <a:rPr lang="en-US" sz="2800" err="1">
                <a:ea typeface="+mn-lt"/>
                <a:cs typeface="+mn-lt"/>
              </a:rPr>
              <a:t>fmmacc.h</a:t>
            </a:r>
            <a:r>
              <a:rPr lang="en-US" sz="2800">
                <a:ea typeface="+mn-lt"/>
                <a:cs typeface="+mn-lt"/>
              </a:rPr>
              <a:t>: fp16/bf16浮点</a:t>
            </a:r>
            <a:endParaRPr lang="en-US" altLang="zh-CN" sz="2800">
              <a:cs typeface="Arial"/>
            </a:endParaRPr>
          </a:p>
          <a:p>
            <a:pPr marL="742950" lvl="1" indent="-285750">
              <a:buFont typeface="Courier New"/>
              <a:buChar char="o"/>
            </a:pPr>
            <a:endParaRPr lang="en-US" sz="2800">
              <a:cs typeface="Arial"/>
            </a:endParaRPr>
          </a:p>
          <a:p>
            <a:endParaRPr lang="zh-CN" altLang="en-US" sz="2800">
              <a:cs typeface="Arial"/>
            </a:endParaRPr>
          </a:p>
          <a:p>
            <a:endParaRPr lang="zh-CN" altLang="en-US" sz="2800">
              <a:cs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CF2518-3F80-6F61-2102-C5EEC9E14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24" y="2476500"/>
            <a:ext cx="5544209" cy="2719554"/>
          </a:xfrm>
          <a:prstGeom prst="rect">
            <a:avLst/>
          </a:prstGeom>
        </p:spPr>
      </p:pic>
      <p:pic>
        <p:nvPicPr>
          <p:cNvPr id="6" name="图片 5" descr="文本&#10;&#10;已自动生成说明">
            <a:extLst>
              <a:ext uri="{FF2B5EF4-FFF2-40B4-BE49-F238E27FC236}">
                <a16:creationId xmlns:a16="http://schemas.microsoft.com/office/drawing/2014/main" id="{326C99A9-06FB-3771-4F66-03C579C68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87" y="2476500"/>
            <a:ext cx="3797520" cy="18064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37F3A1C-1C55-5887-579B-C4D59830C6E6}"/>
              </a:ext>
            </a:extLst>
          </p:cNvPr>
          <p:cNvSpPr txBox="1"/>
          <p:nvPr/>
        </p:nvSpPr>
        <p:spPr>
          <a:xfrm>
            <a:off x="2280745" y="4533900"/>
            <a:ext cx="600140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/>
              <a:t>A，C matrix size </a:t>
            </a:r>
            <a:r>
              <a:rPr lang="en-US" altLang="zh-CN" sz="2000" err="1"/>
              <a:t>设定的前提下</a:t>
            </a:r>
            <a:r>
              <a:rPr lang="en-US" altLang="zh-CN" sz="2000"/>
              <a:t>，</a:t>
            </a:r>
            <a:r>
              <a:rPr lang="zh-CN" sz="2000"/>
              <a:t>为了对齐</a:t>
            </a:r>
            <a:r>
              <a:rPr lang="zh-CN" altLang="en-US" sz="2000"/>
              <a:t>：</a:t>
            </a:r>
            <a:endParaRPr lang="zh-CN" altLang="en-US" sz="1400">
              <a:ea typeface="黑体"/>
              <a:cs typeface="+mn-lt"/>
            </a:endParaRPr>
          </a:p>
          <a:p>
            <a:r>
              <a:rPr lang="en-US" altLang="zh-CN" sz="2000">
                <a:ea typeface="+mn-lt"/>
                <a:cs typeface="+mn-lt"/>
              </a:rPr>
              <a:t>matrix</a:t>
            </a:r>
            <a:r>
              <a:rPr lang="zh-CN" altLang="en-US" sz="2000">
                <a:ea typeface="+mn-lt"/>
                <a:cs typeface="+mn-lt"/>
              </a:rPr>
              <a:t> </a:t>
            </a:r>
            <a:r>
              <a:rPr lang="en-US" altLang="zh-CN" sz="2000">
                <a:ea typeface="+mn-lt"/>
                <a:cs typeface="+mn-lt"/>
              </a:rPr>
              <a:t>B</a:t>
            </a:r>
            <a:r>
              <a:rPr lang="zh-CN" altLang="en-US" sz="2000">
                <a:ea typeface="+mn-lt"/>
                <a:cs typeface="+mn-lt"/>
              </a:rPr>
              <a:t>的总数据是</a:t>
            </a:r>
            <a:r>
              <a:rPr lang="en-US" altLang="zh-CN" sz="2000">
                <a:ea typeface="+mn-lt"/>
                <a:cs typeface="+mn-lt"/>
              </a:rPr>
              <a:t>matrix</a:t>
            </a:r>
            <a:r>
              <a:rPr lang="zh-CN" altLang="en-US" sz="2000">
                <a:ea typeface="+mn-lt"/>
                <a:cs typeface="+mn-lt"/>
              </a:rPr>
              <a:t> </a:t>
            </a:r>
            <a:r>
              <a:rPr lang="en-US" altLang="zh-CN" sz="2000">
                <a:ea typeface="+mn-lt"/>
                <a:cs typeface="+mn-lt"/>
              </a:rPr>
              <a:t>A</a:t>
            </a:r>
            <a:r>
              <a:rPr lang="zh-CN" altLang="en-US" sz="2000">
                <a:ea typeface="+mn-lt"/>
                <a:cs typeface="+mn-lt"/>
              </a:rPr>
              <a:t>和</a:t>
            </a:r>
            <a:r>
              <a:rPr lang="en-US" altLang="zh-CN" sz="2000">
                <a:ea typeface="+mn-lt"/>
                <a:cs typeface="+mn-lt"/>
              </a:rPr>
              <a:t>C</a:t>
            </a:r>
            <a:r>
              <a:rPr lang="zh-CN" altLang="en-US" sz="2000">
                <a:ea typeface="+mn-lt"/>
                <a:cs typeface="+mn-lt"/>
              </a:rPr>
              <a:t>的两倍，使用两个矩阵寄存器（寄存器对）：</a:t>
            </a:r>
            <a:r>
              <a:rPr lang="en-US" altLang="zh-CN" sz="2000">
                <a:ea typeface="+mn-lt"/>
                <a:cs typeface="+mn-lt"/>
              </a:rPr>
              <a:t>ms2</a:t>
            </a:r>
            <a:r>
              <a:rPr lang="zh-CN" altLang="en-US" sz="2000">
                <a:ea typeface="+mn-lt"/>
                <a:cs typeface="+mn-lt"/>
              </a:rPr>
              <a:t>和</a:t>
            </a:r>
            <a:r>
              <a:rPr lang="en-US" altLang="zh-CN" sz="2000">
                <a:ea typeface="+mn-lt"/>
                <a:cs typeface="+mn-lt"/>
              </a:rPr>
              <a:t>ms2+1</a:t>
            </a:r>
            <a:endParaRPr lang="zh-CN" altLang="en-US" sz="2000">
              <a:cs typeface="Arial"/>
            </a:endParaRPr>
          </a:p>
          <a:p>
            <a:endParaRPr lang="zh-CN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6379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15" y="0"/>
            <a:ext cx="10519085" cy="1021543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zh-CN" altLang="en-US" sz="3200">
                <a:ea typeface="黑体"/>
                <a:cs typeface="+mj-lt"/>
              </a:rPr>
            </a:br>
            <a:r>
              <a:rPr lang="zh-CN" altLang="en-US" sz="3200">
                <a:ea typeface="黑体"/>
                <a:cs typeface="+mj-lt"/>
              </a:rPr>
              <a:t>RISC-V Matrix Extension for 1 bit with LLM</a:t>
            </a:r>
            <a:endParaRPr lang="zh-CN" sz="3200">
              <a:ea typeface="黑体"/>
              <a:cs typeface="+mj-lt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1A4214-52EE-9870-C255-D32A175C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941" y="1715199"/>
            <a:ext cx="9635359" cy="135001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z="2400">
                <a:latin typeface="Arial"/>
                <a:ea typeface="黑体"/>
                <a:cs typeface="Arial"/>
              </a:rPr>
              <a:t>面向量化后的</a:t>
            </a:r>
            <a:r>
              <a:rPr lang="zh-CN" sz="2400">
                <a:latin typeface="Arial"/>
                <a:ea typeface="黑体"/>
                <a:cs typeface="Arial"/>
              </a:rPr>
              <a:t>1 bit</a:t>
            </a:r>
            <a:r>
              <a:rPr lang="zh-CN" altLang="en-US" sz="2400">
                <a:latin typeface="Arial"/>
                <a:ea typeface="黑体"/>
                <a:cs typeface="Arial"/>
              </a:rPr>
              <a:t> </a:t>
            </a:r>
            <a:r>
              <a:rPr lang="zh-CN" sz="2400">
                <a:latin typeface="Arial"/>
                <a:ea typeface="黑体"/>
                <a:cs typeface="Arial"/>
              </a:rPr>
              <a:t>LLM进行CPU</a:t>
            </a:r>
            <a:r>
              <a:rPr lang="zh-CN" altLang="en-US" sz="2400">
                <a:latin typeface="Arial"/>
                <a:ea typeface="黑体"/>
                <a:cs typeface="Arial"/>
              </a:rPr>
              <a:t>推理加速</a:t>
            </a:r>
            <a:endParaRPr lang="zh-CN" altLang="en-US" sz="2400">
              <a:cs typeface="Arial"/>
            </a:endParaRPr>
          </a:p>
          <a:p>
            <a:r>
              <a:rPr lang="zh-CN" altLang="en-US" sz="2400">
                <a:latin typeface="Arial"/>
                <a:ea typeface="黑体"/>
                <a:cs typeface="Arial"/>
              </a:rPr>
              <a:t>进行软硬件协同的设计</a:t>
            </a:r>
            <a:endParaRPr lang="zh-CN" altLang="en-US" sz="2400">
              <a:cs typeface="Arial"/>
            </a:endParaRPr>
          </a:p>
          <a:p>
            <a:r>
              <a:rPr lang="zh-CN" altLang="en-US" sz="2400">
                <a:latin typeface="Arial"/>
                <a:ea typeface="黑体"/>
                <a:cs typeface="Arial"/>
              </a:rPr>
              <a:t>基于RISC-V Matrix Extension进行1bit 相关指令的扩展</a:t>
            </a:r>
            <a:endParaRPr lang="zh-CN" altLang="en-US" sz="2400"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zh-CN" alt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449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图示&#10;&#10;已自动生成说明">
            <a:extLst>
              <a:ext uri="{FF2B5EF4-FFF2-40B4-BE49-F238E27FC236}">
                <a16:creationId xmlns:a16="http://schemas.microsoft.com/office/drawing/2014/main" id="{40068694-43EF-4AE8-D919-C4B8FBCEA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372" y="1188013"/>
            <a:ext cx="11435255" cy="5012267"/>
          </a:xfr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EE13FA8-4444-0730-AED1-367AE3A76990}"/>
              </a:ext>
            </a:extLst>
          </p:cNvPr>
          <p:cNvSpPr txBox="1"/>
          <p:nvPr/>
        </p:nvSpPr>
        <p:spPr>
          <a:xfrm>
            <a:off x="0" y="1188983"/>
            <a:ext cx="14228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>
                <a:cs typeface="Arial"/>
              </a:rPr>
              <a:t>1条指令</a:t>
            </a:r>
          </a:p>
          <a:p>
            <a:endParaRPr lang="zh-CN" altLang="en-US" sz="2400">
              <a:cs typeface="Arial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2EED01-6629-2F97-50A5-48F33758D8A3}"/>
              </a:ext>
            </a:extLst>
          </p:cNvPr>
          <p:cNvSpPr txBox="1"/>
          <p:nvPr/>
        </p:nvSpPr>
        <p:spPr>
          <a:xfrm>
            <a:off x="0" y="2699845"/>
            <a:ext cx="1409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>
                <a:cs typeface="Arial"/>
              </a:rPr>
              <a:t>矩阵分块</a:t>
            </a:r>
            <a:endParaRPr lang="zh-CN" altLang="en-US" sz="2400"/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8C567A1E-A66C-DA8A-AE42-ADE433CB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zh-CN" sz="3200">
                <a:cs typeface="Arial"/>
              </a:rPr>
            </a:br>
            <a:r>
              <a:rPr lang="zh-CN" sz="3200">
                <a:cs typeface="Arial"/>
              </a:rPr>
              <a:t>RISC-V Matrix Extension for 1 bit with LLM</a:t>
            </a:r>
            <a:endParaRPr lang="zh-CN" sz="3200" b="0">
              <a:cs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19530E-5FFA-30E3-94BF-2CA31B85B529}"/>
              </a:ext>
            </a:extLst>
          </p:cNvPr>
          <p:cNvSpPr txBox="1"/>
          <p:nvPr/>
        </p:nvSpPr>
        <p:spPr>
          <a:xfrm>
            <a:off x="5537964" y="63687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cs typeface="Arial"/>
              </a:rPr>
              <a:t>RLEN=128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158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</a:t>
            </a:r>
            <a:r>
              <a:rPr lang="en-US" altLang="zh-CN">
                <a:ea typeface="+mj-lt"/>
                <a:cs typeface="+mj-lt"/>
              </a:rPr>
              <a:t> Boost LLM Inference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06D683-90B9-B1C0-D51A-5AB66C25ED30}"/>
              </a:ext>
            </a:extLst>
          </p:cNvPr>
          <p:cNvSpPr txBox="1"/>
          <p:nvPr/>
        </p:nvSpPr>
        <p:spPr>
          <a:xfrm>
            <a:off x="815009" y="1238449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Some LLM Inference Experiment Profile</a:t>
            </a:r>
            <a:endParaRPr lang="zh-CN" altLang="en-US" sz="2400" b="1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0E9198-8EF3-1EBE-F59E-389ADA6E4D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556491" y="-3042897"/>
            <a:ext cx="47738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3F1933E-348E-37CE-0FA1-530E2FDCD6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055803" y="-1404595"/>
            <a:ext cx="91739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8DD66DF-9F26-71FD-01C3-D89C756AD42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99161" y="-2005766"/>
            <a:ext cx="64432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514D8F-CF80-1230-A093-746F418A5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2893" y="3446053"/>
            <a:ext cx="18912849" cy="4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82570B6-AEFA-4464-6DF0-F4C4BA34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09" y="3428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C1B5A21-6267-AD51-9BC8-0F358511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240" y="685603"/>
            <a:ext cx="1000901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9319BAD-E29F-56B5-956F-E0F32CD77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648612"/>
              </p:ext>
            </p:extLst>
          </p:nvPr>
        </p:nvGraphicFramePr>
        <p:xfrm>
          <a:off x="2047188" y="2524969"/>
          <a:ext cx="8097624" cy="3274912"/>
        </p:xfrm>
        <a:graphic>
          <a:graphicData uri="http://schemas.openxmlformats.org/drawingml/2006/table">
            <a:tbl>
              <a:tblPr/>
              <a:tblGrid>
                <a:gridCol w="1012203">
                  <a:extLst>
                    <a:ext uri="{9D8B030D-6E8A-4147-A177-3AD203B41FA5}">
                      <a16:colId xmlns:a16="http://schemas.microsoft.com/office/drawing/2014/main" val="1544921744"/>
                    </a:ext>
                  </a:extLst>
                </a:gridCol>
                <a:gridCol w="1012203">
                  <a:extLst>
                    <a:ext uri="{9D8B030D-6E8A-4147-A177-3AD203B41FA5}">
                      <a16:colId xmlns:a16="http://schemas.microsoft.com/office/drawing/2014/main" val="79309737"/>
                    </a:ext>
                  </a:extLst>
                </a:gridCol>
                <a:gridCol w="1012203">
                  <a:extLst>
                    <a:ext uri="{9D8B030D-6E8A-4147-A177-3AD203B41FA5}">
                      <a16:colId xmlns:a16="http://schemas.microsoft.com/office/drawing/2014/main" val="3939962909"/>
                    </a:ext>
                  </a:extLst>
                </a:gridCol>
                <a:gridCol w="1012203">
                  <a:extLst>
                    <a:ext uri="{9D8B030D-6E8A-4147-A177-3AD203B41FA5}">
                      <a16:colId xmlns:a16="http://schemas.microsoft.com/office/drawing/2014/main" val="1045542625"/>
                    </a:ext>
                  </a:extLst>
                </a:gridCol>
                <a:gridCol w="1012203">
                  <a:extLst>
                    <a:ext uri="{9D8B030D-6E8A-4147-A177-3AD203B41FA5}">
                      <a16:colId xmlns:a16="http://schemas.microsoft.com/office/drawing/2014/main" val="2044028680"/>
                    </a:ext>
                  </a:extLst>
                </a:gridCol>
                <a:gridCol w="1012203">
                  <a:extLst>
                    <a:ext uri="{9D8B030D-6E8A-4147-A177-3AD203B41FA5}">
                      <a16:colId xmlns:a16="http://schemas.microsoft.com/office/drawing/2014/main" val="2470006384"/>
                    </a:ext>
                  </a:extLst>
                </a:gridCol>
                <a:gridCol w="1012203">
                  <a:extLst>
                    <a:ext uri="{9D8B030D-6E8A-4147-A177-3AD203B41FA5}">
                      <a16:colId xmlns:a16="http://schemas.microsoft.com/office/drawing/2014/main" val="1196620250"/>
                    </a:ext>
                  </a:extLst>
                </a:gridCol>
                <a:gridCol w="1012203">
                  <a:extLst>
                    <a:ext uri="{9D8B030D-6E8A-4147-A177-3AD203B41FA5}">
                      <a16:colId xmlns:a16="http://schemas.microsoft.com/office/drawing/2014/main" val="2360077269"/>
                    </a:ext>
                  </a:extLst>
                </a:gridCol>
              </a:tblGrid>
              <a:tr h="858994">
                <a:tc rowSpan="2" gridSpan="2">
                  <a:txBody>
                    <a:bodyPr/>
                    <a:lstStyle/>
                    <a:p>
                      <a:pPr fontAlgn="t"/>
                      <a:br>
                        <a:rPr lang="zh-CN" altLang="en-US" sz="1000">
                          <a:effectLst/>
                        </a:rPr>
                      </a:br>
                      <a:endParaRPr lang="zh-CN" altLang="en-US" sz="100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falcon-rw-1b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llama3-8B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CodeQwen1.5-7B-Chat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910857"/>
                  </a:ext>
                </a:extLst>
              </a:tr>
              <a:tr h="697932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BF16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INT4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BF16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INT4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BF16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INT4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875668"/>
                  </a:ext>
                </a:extLst>
              </a:tr>
              <a:tr h="697932">
                <a:tc rowSpan="2"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Inference time(s)</a:t>
                      </a:r>
                    </a:p>
                    <a:p>
                      <a:pPr fontAlgn="t"/>
                      <a:br>
                        <a:rPr lang="en-US" sz="1000">
                          <a:effectLst/>
                        </a:rPr>
                      </a:br>
                      <a:endParaRPr lang="en-US" sz="100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short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17.943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5.96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72.829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11.457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70.269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10.068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613466"/>
                  </a:ext>
                </a:extLst>
              </a:tr>
              <a:tr h="10200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</a:rPr>
                        <a:t>long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52.327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15.272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187.867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31.099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249.889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000">
                          <a:effectLst/>
                        </a:rPr>
                        <a:t>29.308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092969"/>
                  </a:ext>
                </a:extLst>
              </a:tr>
            </a:tbl>
          </a:graphicData>
        </a:graphic>
      </p:graphicFrame>
      <p:sp>
        <p:nvSpPr>
          <p:cNvPr id="18" name="Rectangle 1">
            <a:extLst>
              <a:ext uri="{FF2B5EF4-FFF2-40B4-BE49-F238E27FC236}">
                <a16:creationId xmlns:a16="http://schemas.microsoft.com/office/drawing/2014/main" id="{9E58E9F6-5103-B197-EBE4-0C9A21633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0" y="3128962"/>
            <a:ext cx="172291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929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EE13FA8-4444-0730-AED1-367AE3A76990}"/>
              </a:ext>
            </a:extLst>
          </p:cNvPr>
          <p:cNvSpPr txBox="1"/>
          <p:nvPr/>
        </p:nvSpPr>
        <p:spPr>
          <a:xfrm>
            <a:off x="1011620" y="1346638"/>
            <a:ext cx="19089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>
                <a:cs typeface="Arial"/>
              </a:rPr>
              <a:t>1条指令中</a:t>
            </a:r>
          </a:p>
        </p:txBody>
      </p:sp>
      <p:pic>
        <p:nvPicPr>
          <p:cNvPr id="5" name="图片 4" descr="图示&#10;&#10;已自动生成说明">
            <a:extLst>
              <a:ext uri="{FF2B5EF4-FFF2-40B4-BE49-F238E27FC236}">
                <a16:creationId xmlns:a16="http://schemas.microsoft.com/office/drawing/2014/main" id="{36F0B610-8524-643A-5C26-B8E95897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310" y="1716466"/>
            <a:ext cx="8132380" cy="3852052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D3294DC4-40FD-5B1E-D261-6D40CD97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zh-CN" sz="3200">
                <a:cs typeface="Arial"/>
              </a:rPr>
            </a:br>
            <a:r>
              <a:rPr lang="zh-CN" sz="3200">
                <a:cs typeface="Arial"/>
              </a:rPr>
              <a:t>RISC-V Matrix Extension for 1 bit with LLM</a:t>
            </a:r>
            <a:endParaRPr lang="zh-CN" sz="3200" b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734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15" y="0"/>
            <a:ext cx="10519085" cy="1021543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zh-CN" altLang="en-US" sz="3200">
                <a:ea typeface="黑体"/>
                <a:cs typeface="+mj-lt"/>
              </a:rPr>
            </a:br>
            <a:r>
              <a:rPr lang="zh-CN" altLang="en-US" sz="3200">
                <a:ea typeface="黑体"/>
                <a:cs typeface="+mj-lt"/>
              </a:rPr>
              <a:t>RISC-V Matrix Extension for 1 bit with LLM</a:t>
            </a:r>
            <a:endParaRPr lang="zh-CN" sz="3200">
              <a:ea typeface="黑体"/>
              <a:cs typeface="+mj-lt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1A4214-52EE-9870-C255-D32A175C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11054255" cy="5061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latin typeface="Arial"/>
                <a:ea typeface="黑体"/>
                <a:cs typeface="Arial"/>
              </a:rPr>
              <a:t>Problems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zh-CN" altLang="en-US" dirty="0">
                <a:latin typeface="Arial"/>
                <a:ea typeface="黑体"/>
                <a:cs typeface="Arial"/>
              </a:rPr>
              <a:t>混合精度和矩阵分块           只有8个matrix reg </a:t>
            </a:r>
            <a:endParaRPr lang="zh-CN" altLang="en-US" dirty="0"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zh-CN" altLang="en-US" dirty="0">
                <a:latin typeface="Arial"/>
                <a:ea typeface="黑体"/>
                <a:cs typeface="Arial"/>
              </a:rPr>
              <a:t>If 进一步分块 </a:t>
            </a:r>
            <a:endParaRPr lang="zh-CN" altLang="en-US" dirty="0">
              <a:cs typeface="Arial"/>
            </a:endParaRPr>
          </a:p>
          <a:p>
            <a:pPr lvl="3"/>
            <a:r>
              <a:rPr lang="zh-CN" altLang="en-US" dirty="0">
                <a:latin typeface="Arial"/>
                <a:ea typeface="黑体"/>
                <a:cs typeface="Arial"/>
              </a:rPr>
              <a:t>通过不去填满1bit寄存器来限定寄存器数量----&gt;1bit寄存器中大量reg空间无意义</a:t>
            </a:r>
            <a:endParaRPr lang="zh-CN" altLang="en-US" dirty="0">
              <a:cs typeface="Arial"/>
            </a:endParaRPr>
          </a:p>
          <a:p>
            <a:pPr lvl="3"/>
            <a:endParaRPr lang="zh-CN" altLang="en-US" dirty="0">
              <a:latin typeface="Arial"/>
              <a:ea typeface="黑体"/>
              <a:cs typeface="Arial"/>
            </a:endParaRPr>
          </a:p>
          <a:p>
            <a:pPr marL="1371600" lvl="3" indent="0">
              <a:buNone/>
            </a:pPr>
            <a:endParaRPr lang="zh-CN" altLang="en-US" dirty="0">
              <a:latin typeface="Arial"/>
              <a:ea typeface="黑体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zh-CN" altLang="en-US" dirty="0">
                <a:latin typeface="Arial"/>
                <a:ea typeface="黑体"/>
                <a:cs typeface="Arial"/>
              </a:rPr>
              <a:t>当前THEAD前端：HHB能否支持LLM的转换？[</a:t>
            </a:r>
            <a:r>
              <a:rPr lang="en-US" altLang="zh-CN" dirty="0">
                <a:latin typeface="Arial"/>
                <a:ea typeface="黑体"/>
                <a:cs typeface="Arial"/>
              </a:rPr>
              <a:t>WIP</a:t>
            </a:r>
            <a:r>
              <a:rPr lang="zh-CN" altLang="en-US" dirty="0">
                <a:latin typeface="Arial"/>
                <a:ea typeface="黑体"/>
                <a:cs typeface="Arial"/>
              </a:rPr>
              <a:t>]</a:t>
            </a:r>
            <a:endParaRPr lang="zh-CN" altLang="en-US" dirty="0"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zh-CN" altLang="en-US" dirty="0"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zh-CN" altLang="en-US" dirty="0">
                <a:latin typeface="Arial"/>
                <a:ea typeface="黑体"/>
                <a:cs typeface="Arial"/>
              </a:rPr>
              <a:t>是否会对LLM推理速度进行加速，性能基本保持?</a:t>
            </a:r>
            <a:endParaRPr lang="en-US" altLang="zh-CN" dirty="0">
              <a:latin typeface="Arial"/>
              <a:ea typeface="黑体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altLang="zh-CN" dirty="0">
              <a:latin typeface="Arial"/>
              <a:ea typeface="黑体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zh-CN" altLang="en-US" dirty="0">
                <a:latin typeface="Arial"/>
                <a:ea typeface="黑体"/>
                <a:cs typeface="Arial"/>
              </a:rPr>
              <a:t>指令效率与功能的</a:t>
            </a:r>
            <a:r>
              <a:rPr lang="en-US" altLang="zh-CN" dirty="0">
                <a:latin typeface="Arial"/>
                <a:ea typeface="黑体"/>
                <a:cs typeface="Arial"/>
              </a:rPr>
              <a:t>tradeoff</a:t>
            </a:r>
            <a:r>
              <a:rPr lang="zh-CN" altLang="en-US" dirty="0">
                <a:latin typeface="Arial"/>
                <a:ea typeface="黑体"/>
                <a:cs typeface="Arial"/>
              </a:rPr>
              <a:t>。</a:t>
            </a:r>
            <a:endParaRPr lang="zh-CN" altLang="en-US" dirty="0"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zh-CN" alt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297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E53391-BBA8-D57E-7641-BDA515C31DE8}"/>
              </a:ext>
            </a:extLst>
          </p:cNvPr>
          <p:cNvSpPr txBox="1"/>
          <p:nvPr/>
        </p:nvSpPr>
        <p:spPr>
          <a:xfrm>
            <a:off x="4139513" y="6242447"/>
            <a:ext cx="391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王梦娜 曾子瑄</a:t>
            </a:r>
            <a:endParaRPr lang="en-US" altLang="zh-CN">
              <a:latin typeface="+mn-ea"/>
            </a:endParaRPr>
          </a:p>
          <a:p>
            <a:pPr algn="ctr"/>
            <a:r>
              <a:rPr lang="en-US" altLang="zh-CN">
                <a:latin typeface="+mn-ea"/>
              </a:rPr>
              <a:t>2024.04.27</a:t>
            </a:r>
            <a:endParaRPr lang="zh-CN" altLang="en-US">
              <a:latin typeface="+mn-ea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0737F19-D10B-810E-7144-529EE7328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17242" cy="2387600"/>
          </a:xfrm>
        </p:spPr>
        <p:txBody>
          <a:bodyPr/>
          <a:lstStyle/>
          <a:p>
            <a:r>
              <a:rPr lang="en-US" altLang="zh-CN" b="1"/>
              <a:t>THANK YOU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86936024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ED1BE7-944E-D1D2-AFB9-B96D3195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 software algorithm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9556C2-CA7E-0CE3-3C01-6280FEF26AB4}"/>
              </a:ext>
            </a:extLst>
          </p:cNvPr>
          <p:cNvSpPr txBox="1"/>
          <p:nvPr/>
        </p:nvSpPr>
        <p:spPr>
          <a:xfrm>
            <a:off x="815009" y="1238449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One-Step Algorithm</a:t>
            </a:r>
            <a:endParaRPr lang="zh-CN" altLang="en-US" sz="2400" b="1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3D979DE-C34B-54FF-0B77-DE0D7C7A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10" y="1700114"/>
            <a:ext cx="9024450" cy="449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B7A7B94-FB5D-96A3-6E6A-6663CE8B5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058" y="1700113"/>
            <a:ext cx="95456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041AFE-9C2E-AA5E-2B49-4BE7F7DA45F5}"/>
              </a:ext>
            </a:extLst>
          </p:cNvPr>
          <p:cNvSpPr txBox="1"/>
          <p:nvPr/>
        </p:nvSpPr>
        <p:spPr>
          <a:xfrm>
            <a:off x="10019589" y="2776904"/>
            <a:ext cx="3612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XNOR-Net</a:t>
            </a:r>
            <a:endParaRPr lang="zh-CN" altLang="en-US" sz="24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16A51-B9DD-DC85-7F0D-BCD34C02DC36}"/>
              </a:ext>
            </a:extLst>
          </p:cNvPr>
          <p:cNvSpPr txBox="1"/>
          <p:nvPr/>
        </p:nvSpPr>
        <p:spPr>
          <a:xfrm>
            <a:off x="815009" y="6196726"/>
            <a:ext cx="9209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err="1"/>
              <a:t>Rastegari</a:t>
            </a:r>
            <a:r>
              <a:rPr lang="en-US" altLang="zh-CN" sz="1400" i="1"/>
              <a:t> M, Ordonez V, Redmon J, et al. </a:t>
            </a:r>
            <a:r>
              <a:rPr lang="en-US" altLang="zh-CN" sz="1400" i="1" err="1"/>
              <a:t>Xnor</a:t>
            </a:r>
            <a:r>
              <a:rPr lang="en-US" altLang="zh-CN" sz="1400" i="1"/>
              <a:t>-net: </a:t>
            </a:r>
            <a:r>
              <a:rPr lang="en-US" altLang="zh-CN" sz="1400" i="1" err="1"/>
              <a:t>Imagenet</a:t>
            </a:r>
            <a:r>
              <a:rPr lang="en-US" altLang="zh-CN" sz="1400" i="1"/>
              <a:t> classification using binary convolutional neural networks[C]//European conference on computer vision. Cham: Springer International Publishing, 2016: 525-542.</a:t>
            </a:r>
            <a:endParaRPr lang="zh-CN" altLang="en-US" sz="1400" i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A41315-8911-51EF-8D1D-3979EA641579}"/>
              </a:ext>
            </a:extLst>
          </p:cNvPr>
          <p:cNvSpPr txBox="1"/>
          <p:nvPr/>
        </p:nvSpPr>
        <p:spPr>
          <a:xfrm>
            <a:off x="9998777" y="4009073"/>
            <a:ext cx="20350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Conv or </a:t>
            </a:r>
            <a:r>
              <a:rPr lang="en-US" altLang="zh-CN" err="1"/>
              <a:t>Gemm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   ====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</a:p>
          <a:p>
            <a:endParaRPr lang="en-US" altLang="zh-CN"/>
          </a:p>
          <a:p>
            <a:r>
              <a:rPr lang="en-US" altLang="zh-CN" err="1"/>
              <a:t>XNOR+bitcount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045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05FA2E-CD04-9729-65BB-4F0A500A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 software algorithm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EDD6B4-FBD6-8B0F-8584-7CB77829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175" y="1041031"/>
            <a:ext cx="8563720" cy="5827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0B6DBD-1BDC-A9A0-014B-B43FC48CDDB6}"/>
              </a:ext>
            </a:extLst>
          </p:cNvPr>
          <p:cNvSpPr txBox="1"/>
          <p:nvPr/>
        </p:nvSpPr>
        <p:spPr>
          <a:xfrm>
            <a:off x="815009" y="1238449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One-Step Algorithm</a:t>
            </a:r>
            <a:endParaRPr lang="zh-CN" altLang="en-US" sz="24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4A0F35-60D1-B2DA-52B5-8CE22B4682F4}"/>
              </a:ext>
            </a:extLst>
          </p:cNvPr>
          <p:cNvSpPr txBox="1"/>
          <p:nvPr/>
        </p:nvSpPr>
        <p:spPr>
          <a:xfrm>
            <a:off x="815009" y="4473326"/>
            <a:ext cx="36197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/>
              <a:t>Wang, </a:t>
            </a:r>
            <a:r>
              <a:rPr lang="en-US" altLang="zh-CN" sz="1400" i="1" err="1"/>
              <a:t>Hongyu</a:t>
            </a:r>
            <a:r>
              <a:rPr lang="en-US" altLang="zh-CN" sz="1400" i="1"/>
              <a:t>, et al. "Bitnet: Scaling 1-bit transformers for large language models." </a:t>
            </a:r>
            <a:r>
              <a:rPr lang="en-US" altLang="zh-CN" sz="1400" i="1" err="1"/>
              <a:t>arXiv</a:t>
            </a:r>
            <a:r>
              <a:rPr lang="en-US" altLang="zh-CN" sz="1400" i="1"/>
              <a:t> preprint arXiv:2310.11453(2023).</a:t>
            </a:r>
            <a:endParaRPr lang="zh-CN" altLang="en-US" sz="1400" i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753A01-38B9-BDF2-5CD2-892ABE67DDEB}"/>
              </a:ext>
            </a:extLst>
          </p:cNvPr>
          <p:cNvSpPr txBox="1"/>
          <p:nvPr/>
        </p:nvSpPr>
        <p:spPr>
          <a:xfrm>
            <a:off x="815009" y="5619551"/>
            <a:ext cx="30469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/>
              <a:t>Ma, </a:t>
            </a:r>
            <a:r>
              <a:rPr lang="en-US" altLang="zh-CN" sz="1400" i="1" err="1"/>
              <a:t>Shuming</a:t>
            </a:r>
            <a:r>
              <a:rPr lang="en-US" altLang="zh-CN" sz="1400" i="1"/>
              <a:t>, et al. "The Era of 1-bit LLMs: All Large Language Models are in 1.58 Bits." </a:t>
            </a:r>
            <a:r>
              <a:rPr lang="en-US" altLang="zh-CN" sz="1400" i="1" err="1"/>
              <a:t>arXiv</a:t>
            </a:r>
            <a:r>
              <a:rPr lang="en-US" altLang="zh-CN" sz="1400" i="1"/>
              <a:t> preprint arXiv:2402.17764 (2024).</a:t>
            </a:r>
            <a:endParaRPr lang="zh-CN" altLang="en-US" sz="1400" i="1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A5CEED-63C4-2D72-A8F3-8D2B2F2D8767}"/>
              </a:ext>
            </a:extLst>
          </p:cNvPr>
          <p:cNvSpPr txBox="1"/>
          <p:nvPr/>
        </p:nvSpPr>
        <p:spPr>
          <a:xfrm>
            <a:off x="815009" y="2671221"/>
            <a:ext cx="6098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BitNet</a:t>
            </a:r>
          </a:p>
          <a:p>
            <a:r>
              <a:rPr lang="en-US" altLang="zh-CN" sz="2400" b="1"/>
              <a:t>BitNet1.58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305718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B2F1CA-A40A-8D44-3975-BAEAC641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 software algorithm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5DAB73-5F0F-BD86-F4A1-D0ED7D15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92" y="1167534"/>
            <a:ext cx="10538791" cy="56904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CC6632-D04E-6B40-B3B5-675E3F484AA6}"/>
              </a:ext>
            </a:extLst>
          </p:cNvPr>
          <p:cNvSpPr txBox="1"/>
          <p:nvPr/>
        </p:nvSpPr>
        <p:spPr>
          <a:xfrm>
            <a:off x="815009" y="2375007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err="1"/>
              <a:t>OneBit</a:t>
            </a:r>
            <a:endParaRPr lang="zh-CN" altLang="en-US" sz="2400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1B801-5B76-939E-002B-B07286B25B1E}"/>
              </a:ext>
            </a:extLst>
          </p:cNvPr>
          <p:cNvSpPr txBox="1"/>
          <p:nvPr/>
        </p:nvSpPr>
        <p:spPr>
          <a:xfrm>
            <a:off x="815009" y="1238449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One-Step Algorithm</a:t>
            </a:r>
            <a:endParaRPr lang="zh-CN" altLang="en-US" sz="2400" b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A49B53-CF3F-035E-1686-C7B484B617CC}"/>
              </a:ext>
            </a:extLst>
          </p:cNvPr>
          <p:cNvSpPr txBox="1"/>
          <p:nvPr/>
        </p:nvSpPr>
        <p:spPr>
          <a:xfrm>
            <a:off x="687293" y="6334780"/>
            <a:ext cx="5910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/>
              <a:t>Xu, </a:t>
            </a:r>
            <a:r>
              <a:rPr lang="en-US" altLang="zh-CN" sz="1400" i="1" err="1"/>
              <a:t>Yuzhuang</a:t>
            </a:r>
            <a:r>
              <a:rPr lang="en-US" altLang="zh-CN" sz="1400" i="1"/>
              <a:t>, et al. "</a:t>
            </a:r>
            <a:r>
              <a:rPr lang="en-US" altLang="zh-CN" sz="1400" i="1" err="1"/>
              <a:t>OneBit</a:t>
            </a:r>
            <a:r>
              <a:rPr lang="en-US" altLang="zh-CN" sz="1400" i="1"/>
              <a:t>: Towards Extremely Low-bit Large Language Models." </a:t>
            </a:r>
            <a:r>
              <a:rPr lang="en-US" altLang="zh-CN" sz="1400" i="1" err="1"/>
              <a:t>arXiv</a:t>
            </a:r>
            <a:r>
              <a:rPr lang="en-US" altLang="zh-CN" sz="1400" i="1"/>
              <a:t> preprint arXiv:2402.11295(2024).</a:t>
            </a:r>
            <a:endParaRPr lang="zh-CN" altLang="en-US" sz="1400" i="1"/>
          </a:p>
        </p:txBody>
      </p:sp>
    </p:spTree>
    <p:extLst>
      <p:ext uri="{BB962C8B-B14F-4D97-AF65-F5344CB8AC3E}">
        <p14:creationId xmlns:p14="http://schemas.microsoft.com/office/powerpoint/2010/main" val="406427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298EA5-47D1-C351-F094-A0CAA545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 software algorithm</a:t>
            </a:r>
            <a:endParaRPr lang="zh-CN" altLang="en-US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2F300363-0581-4663-CA53-7CDF82109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206" y="1249251"/>
            <a:ext cx="8105775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716BF32-4105-1EE9-962E-185ABC72D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144" y="124925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ECF753-B15A-1485-7578-A780B2ECBE88}"/>
              </a:ext>
            </a:extLst>
          </p:cNvPr>
          <p:cNvSpPr txBox="1"/>
          <p:nvPr/>
        </p:nvSpPr>
        <p:spPr>
          <a:xfrm>
            <a:off x="815009" y="1238449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Two-Step Algorithm</a:t>
            </a:r>
            <a:endParaRPr lang="zh-CN" altLang="en-US" sz="2400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E94EC3-935F-9F1F-8C8B-002E6DFFF920}"/>
              </a:ext>
            </a:extLst>
          </p:cNvPr>
          <p:cNvSpPr txBox="1"/>
          <p:nvPr/>
        </p:nvSpPr>
        <p:spPr>
          <a:xfrm>
            <a:off x="815009" y="6119336"/>
            <a:ext cx="39505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/>
              <a:t>Shang Y, Yuan Z, Wu Q, et al. Pb-</a:t>
            </a:r>
            <a:r>
              <a:rPr lang="en-US" altLang="zh-CN" sz="1400" i="1" err="1"/>
              <a:t>llm</a:t>
            </a:r>
            <a:r>
              <a:rPr lang="en-US" altLang="zh-CN" sz="1400" i="1"/>
              <a:t>: Partially binarized large language models[J]. </a:t>
            </a:r>
            <a:r>
              <a:rPr lang="en-US" altLang="zh-CN" sz="1400" i="1" err="1"/>
              <a:t>arXiv</a:t>
            </a:r>
            <a:r>
              <a:rPr lang="en-US" altLang="zh-CN" sz="1400" i="1"/>
              <a:t> preprint arXiv:2310.00034, 2023.</a:t>
            </a:r>
            <a:endParaRPr lang="zh-CN" altLang="en-US" sz="1400" i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F3D8A1-843E-DD0B-E8FB-9F576508C1C4}"/>
              </a:ext>
            </a:extLst>
          </p:cNvPr>
          <p:cNvSpPr txBox="1"/>
          <p:nvPr/>
        </p:nvSpPr>
        <p:spPr>
          <a:xfrm>
            <a:off x="815009" y="2769488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PB-LLM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100095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298EA5-47D1-C351-F094-A0CAA545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Quantization software algorithm</a:t>
            </a:r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716BF32-4105-1EE9-962E-185ABC72D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144" y="124925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ECF753-B15A-1485-7578-A780B2ECBE88}"/>
              </a:ext>
            </a:extLst>
          </p:cNvPr>
          <p:cNvSpPr txBox="1"/>
          <p:nvPr/>
        </p:nvSpPr>
        <p:spPr>
          <a:xfrm>
            <a:off x="815009" y="1238449"/>
            <a:ext cx="609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Two-Step Algorithm</a:t>
            </a:r>
            <a:endParaRPr lang="zh-CN" altLang="en-US" sz="2400" b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D57821-7F35-58DD-0DA3-8A437AB2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50" y="1876457"/>
            <a:ext cx="11044707" cy="41503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B9C7673-3DFC-D058-0156-34C4D218B9EA}"/>
              </a:ext>
            </a:extLst>
          </p:cNvPr>
          <p:cNvSpPr txBox="1"/>
          <p:nvPr/>
        </p:nvSpPr>
        <p:spPr>
          <a:xfrm>
            <a:off x="7103773" y="1238449"/>
            <a:ext cx="1898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Bi-LLM</a:t>
            </a:r>
            <a:endParaRPr lang="zh-CN" altLang="en-US" sz="24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48E76C-C5C7-4501-91FA-B7F766962FD6}"/>
              </a:ext>
            </a:extLst>
          </p:cNvPr>
          <p:cNvSpPr txBox="1"/>
          <p:nvPr/>
        </p:nvSpPr>
        <p:spPr>
          <a:xfrm>
            <a:off x="3046927" y="6130836"/>
            <a:ext cx="6098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/>
              <a:t>Huang W, Liu Y, Qin H, et al. </a:t>
            </a:r>
            <a:r>
              <a:rPr lang="en-US" altLang="zh-CN" sz="1400" i="1" err="1"/>
              <a:t>BiLLM</a:t>
            </a:r>
            <a:r>
              <a:rPr lang="en-US" altLang="zh-CN" sz="1400" i="1"/>
              <a:t>: Pushing the Limit of Post-Training Quantization for LLMs[J]. </a:t>
            </a:r>
            <a:r>
              <a:rPr lang="en-US" altLang="zh-CN" sz="1400" i="1" err="1"/>
              <a:t>arXiv</a:t>
            </a:r>
            <a:r>
              <a:rPr lang="en-US" altLang="zh-CN" sz="1400" i="1"/>
              <a:t> preprint arXiv:2402.04291, 2024.</a:t>
            </a:r>
            <a:endParaRPr lang="zh-CN" altLang="en-US" sz="1400" i="1"/>
          </a:p>
        </p:txBody>
      </p:sp>
    </p:spTree>
    <p:extLst>
      <p:ext uri="{BB962C8B-B14F-4D97-AF65-F5344CB8AC3E}">
        <p14:creationId xmlns:p14="http://schemas.microsoft.com/office/powerpoint/2010/main" val="1334601981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2021</Words>
  <Application>Microsoft Office PowerPoint</Application>
  <PresentationFormat>宽屏</PresentationFormat>
  <Paragraphs>338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等线</vt:lpstr>
      <vt:lpstr>黑体</vt:lpstr>
      <vt:lpstr>Arial</vt:lpstr>
      <vt:lpstr>Calibri</vt:lpstr>
      <vt:lpstr>Courier New</vt:lpstr>
      <vt:lpstr>Wingdings</vt:lpstr>
      <vt:lpstr>A000120140530A99PPBG</vt:lpstr>
      <vt:lpstr>RISC-V-Extension-for-1bit</vt:lpstr>
      <vt:lpstr>Quantization Boost LLM Inference</vt:lpstr>
      <vt:lpstr>Quantization Boost LLM Inference</vt:lpstr>
      <vt:lpstr>Quantization Boost LLM Inference</vt:lpstr>
      <vt:lpstr>Quantization software algorithm</vt:lpstr>
      <vt:lpstr>Quantization software algorithm</vt:lpstr>
      <vt:lpstr>Quantization software algorithm</vt:lpstr>
      <vt:lpstr>Quantization software algorithm</vt:lpstr>
      <vt:lpstr>Quantization software algorithm</vt:lpstr>
      <vt:lpstr>Quantization software algorithm</vt:lpstr>
      <vt:lpstr>Quantization software algorithm</vt:lpstr>
      <vt:lpstr>Quantization software algorithm</vt:lpstr>
      <vt:lpstr>Intel CPU Inference</vt:lpstr>
      <vt:lpstr>Intel CPU Inference</vt:lpstr>
      <vt:lpstr>Intel CPU Inference</vt:lpstr>
      <vt:lpstr>Intel CPU Inference</vt:lpstr>
      <vt:lpstr>Intel CPU Inference</vt:lpstr>
      <vt:lpstr>Intel CPU Inference</vt:lpstr>
      <vt:lpstr>Intel CPU Inference</vt:lpstr>
      <vt:lpstr>Intel CPU Inference</vt:lpstr>
      <vt:lpstr>Intel CPU Inference</vt:lpstr>
      <vt:lpstr>Intel CPU Inference</vt:lpstr>
      <vt:lpstr>Intel CPU Inference</vt:lpstr>
      <vt:lpstr>Intel CPU Inference</vt:lpstr>
      <vt:lpstr>Intel CPU Inference</vt:lpstr>
      <vt:lpstr>Intel CPU Inference</vt:lpstr>
      <vt:lpstr>Intel CPU Inference</vt:lpstr>
      <vt:lpstr>T-HEAD RISC-V Matrix Extension </vt:lpstr>
      <vt:lpstr>T-HEAD RISC-V Matrix Extension </vt:lpstr>
      <vt:lpstr>T-HEAD RISC-V Matrix Extension </vt:lpstr>
      <vt:lpstr>T-HEAD RISC-V Matrix Extension </vt:lpstr>
      <vt:lpstr>T-HEAD RISC-V Matrix Extension </vt:lpstr>
      <vt:lpstr>T-HEAD RISC-V Matrix Extension </vt:lpstr>
      <vt:lpstr>T-HEAD RISC-V Matrix Extension </vt:lpstr>
      <vt:lpstr>T-HEAD RISC-V Matrix Extension </vt:lpstr>
      <vt:lpstr>T-HEAD RISC-V Matrix Extension </vt:lpstr>
      <vt:lpstr>T-HEAD RISC-V Matrix Extension </vt:lpstr>
      <vt:lpstr> RISC-V Matrix Extension for 1 bit with LLM</vt:lpstr>
      <vt:lpstr> RISC-V Matrix Extension for 1 bit with LLM</vt:lpstr>
      <vt:lpstr> RISC-V Matrix Extension for 1 bit with LLM</vt:lpstr>
      <vt:lpstr> RISC-V Matrix Extension for 1 bit with LLM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Jeffrey</cp:lastModifiedBy>
  <cp:revision>2</cp:revision>
  <dcterms:created xsi:type="dcterms:W3CDTF">2018-08-10T09:41:38Z</dcterms:created>
  <dcterms:modified xsi:type="dcterms:W3CDTF">2024-04-27T05:46:54Z</dcterms:modified>
</cp:coreProperties>
</file>